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1"/>
  </p:sldMasterIdLst>
  <p:notesMasterIdLst>
    <p:notesMasterId r:id="rId14"/>
  </p:notesMasterIdLst>
  <p:sldIdLst>
    <p:sldId id="299" r:id="rId2"/>
    <p:sldId id="300" r:id="rId3"/>
    <p:sldId id="287" r:id="rId4"/>
    <p:sldId id="261" r:id="rId5"/>
    <p:sldId id="256" r:id="rId6"/>
    <p:sldId id="289" r:id="rId7"/>
    <p:sldId id="262" r:id="rId8"/>
    <p:sldId id="258" r:id="rId9"/>
    <p:sldId id="286" r:id="rId10"/>
    <p:sldId id="295" r:id="rId11"/>
    <p:sldId id="290" r:id="rId12"/>
    <p:sldId id="298" r:id="rId13"/>
  </p:sldIdLst>
  <p:sldSz cx="9144000" cy="5143500" type="screen16x9"/>
  <p:notesSz cx="7010400" cy="9296400"/>
  <p:embeddedFontLst>
    <p:embeddedFont>
      <p:font typeface="Lora" panose="020B0604020202020204" charset="0"/>
      <p:regular r:id="rId15"/>
      <p:bold r:id="rId16"/>
      <p:italic r:id="rId17"/>
      <p:boldItalic r:id="rId18"/>
    </p:embeddedFont>
    <p:embeddedFont>
      <p:font typeface="Quattrocento Sans" panose="020B0604020202020204" charset="0"/>
      <p:regular r:id="rId19"/>
      <p:bold r:id="rId20"/>
      <p:italic r:id="rId21"/>
      <p:boldItalic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056D521-FF5F-4783-B60B-FA50DE4A97F4}">
  <a:tblStyle styleId="{2056D521-FF5F-4783-B60B-FA50DE4A97F4}"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95" autoAdjust="0"/>
    <p:restoredTop sz="94660"/>
  </p:normalViewPr>
  <p:slideViewPr>
    <p:cSldViewPr snapToGrid="0">
      <p:cViewPr varScale="1">
        <p:scale>
          <a:sx n="120" d="100"/>
          <a:sy n="120" d="100"/>
        </p:scale>
        <p:origin x="456" y="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Challenge—Connect all nine dots together with 4 lines without taking your pencil off the paper.</a:t>
            </a:r>
          </a:p>
        </p:txBody>
      </p:sp>
    </p:spTree>
    <p:extLst>
      <p:ext uri="{BB962C8B-B14F-4D97-AF65-F5344CB8AC3E}">
        <p14:creationId xmlns:p14="http://schemas.microsoft.com/office/powerpoint/2010/main" val="23904242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Taste of the County and Family Picnic might be similar, so group them together.</a:t>
            </a:r>
          </a:p>
        </p:txBody>
      </p:sp>
    </p:spTree>
    <p:extLst>
      <p:ext uri="{BB962C8B-B14F-4D97-AF65-F5344CB8AC3E}">
        <p14:creationId xmlns:p14="http://schemas.microsoft.com/office/powerpoint/2010/main" val="39982003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12435031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indent="0">
              <a:buFontTx/>
              <a:buNone/>
            </a:pPr>
            <a:r>
              <a:rPr lang="en-US" dirty="0"/>
              <a:t>It’s easy to get trapped in the box of the same old thinking.  Working together and involving new people in your counties to brainstorm new solutions or new opportunities for your organization can reap benefits in membership, volunteerism, and impact.</a:t>
            </a:r>
          </a:p>
        </p:txBody>
      </p:sp>
    </p:spTree>
    <p:extLst>
      <p:ext uri="{BB962C8B-B14F-4D97-AF65-F5344CB8AC3E}">
        <p14:creationId xmlns:p14="http://schemas.microsoft.com/office/powerpoint/2010/main" val="1274500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solve the problem you have to think outside the box.  Sometimes we box ourselves into thinking we have to run our county Farm Bureau or our business the way we’ve always done it.</a:t>
            </a:r>
          </a:p>
        </p:txBody>
      </p:sp>
    </p:spTree>
    <p:extLst>
      <p:ext uri="{BB962C8B-B14F-4D97-AF65-F5344CB8AC3E}">
        <p14:creationId xmlns:p14="http://schemas.microsoft.com/office/powerpoint/2010/main" val="1250201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317500"/>
            <a:r>
              <a:rPr lang="en-US" dirty="0"/>
              <a:t>Brainstorming can be an effective way to think outside the box and generate lots of ideas on a specific issue.</a:t>
            </a:r>
          </a:p>
        </p:txBody>
      </p:sp>
    </p:spTree>
    <p:extLst>
      <p:ext uri="{BB962C8B-B14F-4D97-AF65-F5344CB8AC3E}">
        <p14:creationId xmlns:p14="http://schemas.microsoft.com/office/powerpoint/2010/main" val="1686626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dirty="0"/>
              <a:t>Group brainstorming brings people together to solve and problem or create an opportunity.  It lends itself well to county board meetings as it is most effective in groups of 8-12 people.</a:t>
            </a:r>
          </a:p>
          <a:p>
            <a:pPr marL="0" indent="0">
              <a:buNone/>
            </a:pPr>
            <a:endParaRPr lang="en-US" dirty="0"/>
          </a:p>
          <a:p>
            <a:pPr marL="0" indent="0">
              <a:buNone/>
            </a:pPr>
            <a:r>
              <a:rPr lang="en-US" dirty="0"/>
              <a:t>WHY DO IT?</a:t>
            </a:r>
          </a:p>
          <a:p>
            <a:pPr marL="0" indent="0">
              <a:buNone/>
            </a:pPr>
            <a:endParaRPr lang="en-US" dirty="0"/>
          </a:p>
          <a:p>
            <a:pPr marL="0" indent="0">
              <a:buNone/>
            </a:pPr>
            <a:r>
              <a:rPr lang="en-US" dirty="0"/>
              <a:t>People bring different strengths, ideas, experiences and opinions to the table.  It gives an opportunity to participants to expand existing knowledge by building on each other’s contribution.  You can develop ideas in greater depth in group brainstorming and people are more committed to the solution because they gave their input and played a part in developing the solution.</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35f391192_0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35f391192_0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dirty="0"/>
              <a:t>Brainstorming should be done in a relaxed environment where everyone’s ideas hold the same weight.  At the start of your meeting, write or display a problem statement on the wall.</a:t>
            </a:r>
          </a:p>
          <a:p>
            <a:pPr marL="0" indent="0">
              <a:buNone/>
            </a:pPr>
            <a:r>
              <a:rPr lang="en-US" dirty="0"/>
              <a:t>Define your problem or issue as a creative challenge—this is extremely important.  A badly designed challenge could lead to a lot of ideas—none of which solve the problem.  The problem could be stated:  “In what ways might we . . .?”  How could we encourage more . . .”?  “How could we . . .”?  </a:t>
            </a:r>
          </a:p>
          <a:p>
            <a:pPr marL="0" indent="0">
              <a:buNone/>
            </a:pPr>
            <a:r>
              <a:rPr lang="en-US" dirty="0"/>
              <a:t>Be concise, to the point, and exclude any information other than the challenge itself.</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39700" indent="0">
              <a:buFontTx/>
              <a:buNone/>
            </a:pPr>
            <a:r>
              <a:rPr lang="en-US" sz="1100" b="1" i="0" u="none" strike="noStrike" cap="all" dirty="0">
                <a:solidFill>
                  <a:srgbClr val="000000"/>
                </a:solidFill>
                <a:effectLst/>
                <a:latin typeface="Arial"/>
                <a:ea typeface="Arial"/>
                <a:cs typeface="Arial"/>
                <a:sym typeface="Arial"/>
              </a:rPr>
              <a:t>FACILITATOR</a:t>
            </a:r>
            <a:endParaRPr lang="en-US" sz="1100" b="0" i="0" u="none" strike="noStrike" cap="none" dirty="0">
              <a:solidFill>
                <a:srgbClr val="000000"/>
              </a:solidFill>
              <a:effectLst/>
              <a:latin typeface="Arial"/>
              <a:ea typeface="Arial"/>
              <a:cs typeface="Arial"/>
              <a:sym typeface="Arial"/>
            </a:endParaRPr>
          </a:p>
          <a:p>
            <a:pPr marL="139700" indent="0">
              <a:buFontTx/>
              <a:buNone/>
            </a:pPr>
            <a:r>
              <a:rPr lang="en-US" sz="1100" b="0" i="0" u="none" strike="noStrike" cap="none" dirty="0">
                <a:solidFill>
                  <a:srgbClr val="000000"/>
                </a:solidFill>
                <a:effectLst/>
                <a:latin typeface="Arial"/>
                <a:ea typeface="Arial"/>
                <a:cs typeface="Arial"/>
                <a:sym typeface="Arial"/>
              </a:rPr>
              <a:t>Every brainstorming session needs a facilitator who will guide the session, encouraging everyone to contribute (even the quietest).  He or she also discourages anyone from criticizing ideas. It's important there is a spirit of non-judgment--if you don't, people will clam up and the effectiveness of the group is diminished.   Another important responsibility of the facilitator is to refocus the group when they become sidetracked. </a:t>
            </a:r>
          </a:p>
          <a:p>
            <a:pPr marL="139700" indent="0">
              <a:buFontTx/>
              <a:buNone/>
            </a:pPr>
            <a:endParaRPr lang="en-US" sz="1100" b="1" i="0" u="none" strike="noStrike" cap="all" dirty="0">
              <a:solidFill>
                <a:srgbClr val="000000"/>
              </a:solidFill>
              <a:effectLst/>
              <a:latin typeface="Arial"/>
              <a:ea typeface="Arial"/>
              <a:cs typeface="Arial"/>
              <a:sym typeface="Arial"/>
            </a:endParaRPr>
          </a:p>
          <a:p>
            <a:pPr marL="139700" indent="0">
              <a:buFontTx/>
              <a:buNone/>
            </a:pPr>
            <a:r>
              <a:rPr lang="en-US" sz="1100" b="1" i="0" u="none" strike="noStrike" cap="all" dirty="0">
                <a:solidFill>
                  <a:srgbClr val="000000"/>
                </a:solidFill>
                <a:effectLst/>
                <a:latin typeface="Arial"/>
                <a:ea typeface="Arial"/>
                <a:cs typeface="Arial"/>
                <a:sym typeface="Arial"/>
              </a:rPr>
              <a:t>GUIDELINES</a:t>
            </a:r>
            <a:endParaRPr lang="en-US" sz="1100" b="0" i="0" u="none" strike="noStrike" cap="none" dirty="0">
              <a:solidFill>
                <a:srgbClr val="000000"/>
              </a:solidFill>
              <a:effectLst/>
              <a:latin typeface="Arial"/>
              <a:ea typeface="Arial"/>
              <a:cs typeface="Arial"/>
              <a:sym typeface="Arial"/>
            </a:endParaRPr>
          </a:p>
          <a:p>
            <a:pPr marL="139700" lvl="0" indent="0">
              <a:buFontTx/>
              <a:buNone/>
            </a:pPr>
            <a:r>
              <a:rPr lang="en-US" sz="1100" b="0" i="0" u="none" strike="noStrike" cap="none" dirty="0">
                <a:solidFill>
                  <a:srgbClr val="000000"/>
                </a:solidFill>
                <a:effectLst/>
                <a:latin typeface="Arial"/>
                <a:ea typeface="Arial"/>
                <a:cs typeface="Arial"/>
                <a:sym typeface="Arial"/>
              </a:rPr>
              <a:t>Generate many, varied ideas</a:t>
            </a:r>
          </a:p>
          <a:p>
            <a:pPr marL="139700" lvl="0" indent="0">
              <a:buFontTx/>
              <a:buNone/>
            </a:pPr>
            <a:r>
              <a:rPr lang="en-US" sz="1100" b="0" i="0" u="none" strike="noStrike" cap="none" dirty="0">
                <a:solidFill>
                  <a:srgbClr val="000000"/>
                </a:solidFill>
                <a:effectLst/>
                <a:latin typeface="Arial"/>
                <a:ea typeface="Arial"/>
                <a:cs typeface="Arial"/>
                <a:sym typeface="Arial"/>
              </a:rPr>
              <a:t>Think outside the box (wild ideas are encouraged)</a:t>
            </a:r>
          </a:p>
          <a:p>
            <a:pPr marL="139700" lvl="0" indent="0">
              <a:buFontTx/>
              <a:buNone/>
            </a:pPr>
            <a:r>
              <a:rPr lang="en-US" sz="1100" b="0" i="0" u="none" strike="noStrike" cap="none" dirty="0">
                <a:solidFill>
                  <a:srgbClr val="000000"/>
                </a:solidFill>
                <a:effectLst/>
                <a:latin typeface="Arial"/>
                <a:ea typeface="Arial"/>
                <a:cs typeface="Arial"/>
                <a:sym typeface="Arial"/>
              </a:rPr>
              <a:t>Build on the ideas of others</a:t>
            </a:r>
          </a:p>
          <a:p>
            <a:pPr marL="139700" lvl="0" indent="0">
              <a:buFontTx/>
              <a:buNone/>
            </a:pPr>
            <a:r>
              <a:rPr lang="en-US" sz="1100" b="0" i="0" u="none" strike="noStrike" cap="none" dirty="0">
                <a:solidFill>
                  <a:srgbClr val="000000"/>
                </a:solidFill>
                <a:effectLst/>
                <a:latin typeface="Arial"/>
                <a:ea typeface="Arial"/>
                <a:cs typeface="Arial"/>
                <a:sym typeface="Arial"/>
              </a:rPr>
              <a:t>Defer judgment</a:t>
            </a:r>
          </a:p>
          <a:p>
            <a:pPr marL="139700" lvl="0" indent="0">
              <a:buFontTx/>
              <a:buNone/>
            </a:pPr>
            <a:r>
              <a:rPr lang="en-US" sz="1100" b="0" i="0" u="none" strike="noStrike" cap="none" dirty="0">
                <a:solidFill>
                  <a:srgbClr val="000000"/>
                </a:solidFill>
                <a:effectLst/>
                <a:latin typeface="Arial"/>
                <a:ea typeface="Arial"/>
                <a:cs typeface="Arial"/>
                <a:sym typeface="Arial"/>
              </a:rPr>
              <a:t>Stay on topic</a:t>
            </a:r>
          </a:p>
          <a:p>
            <a:pPr marL="139700" indent="0">
              <a:buFontTx/>
              <a:buNone/>
            </a:pPr>
            <a:r>
              <a:rPr lang="en-US" sz="1100" b="0" i="0" u="none" strike="noStrike" cap="none" dirty="0">
                <a:solidFill>
                  <a:srgbClr val="000000"/>
                </a:solidFill>
                <a:effectLst/>
                <a:latin typeface="Arial"/>
                <a:ea typeface="Arial"/>
                <a:cs typeface="Arial"/>
                <a:sym typeface="Arial"/>
              </a:rPr>
              <a:t>Good brainstormers don't waste time tearing down ideas.  Instead, they either improve on the idea by adding something to it or generate a new idea.  You never know which idea might spark something great.</a:t>
            </a:r>
            <a:endParaRPr dirty="0"/>
          </a:p>
        </p:txBody>
      </p:sp>
    </p:spTree>
    <p:extLst>
      <p:ext uri="{BB962C8B-B14F-4D97-AF65-F5344CB8AC3E}">
        <p14:creationId xmlns:p14="http://schemas.microsoft.com/office/powerpoint/2010/main" val="5429096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35ed75ccf_01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35ed75ccf_01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0" i="0" u="none" strike="noStrike" cap="none" dirty="0">
                <a:solidFill>
                  <a:srgbClr val="000000"/>
                </a:solidFill>
                <a:effectLst/>
                <a:latin typeface="Arial"/>
                <a:ea typeface="Arial"/>
                <a:cs typeface="Arial"/>
                <a:sym typeface="Arial"/>
              </a:rPr>
              <a:t>When building on the ideas of others, show acceptance of the idea and add to it using the phrase "Yes, and" instead of "No, because".</a:t>
            </a:r>
          </a:p>
          <a:p>
            <a:pPr marL="0" indent="0">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dirty="0"/>
              <a:t>Yes, and is a principle of improv—you accept someone’s idea and add to it—Yes, and . . .</a:t>
            </a:r>
          </a:p>
          <a:p>
            <a:pPr marL="0" indent="0">
              <a:buNone/>
            </a:pPr>
            <a:r>
              <a:rPr lang="en-US" dirty="0"/>
              <a:t>For example, let’s say that someone contributes the idea—let’s have Farm Bureau host a picnic in the park.  The next person might say, YES, and we could give out wicker picnic baskets with our logo on it.  The next person adds, YES, and we could get donations from local food producers to showcase what is grown in our county.  Another adds, I know someone at Woolgrowers, and maybe they could donate some picnic blankets for prizes.  You see the process.  YES and instead of that won’t work because. . .</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dirty="0"/>
              <a:t>Give yourself a time limit.  Depending on your group size we recommend 10 minutes.  Larger groups need more time to get everyone’s ideas. Give yourself a idea limit, 25-50.</a:t>
            </a:r>
            <a:endParaRPr dirty="0"/>
          </a:p>
        </p:txBody>
      </p:sp>
    </p:spTree>
    <p:extLst>
      <p:ext uri="{BB962C8B-B14F-4D97-AF65-F5344CB8AC3E}">
        <p14:creationId xmlns:p14="http://schemas.microsoft.com/office/powerpoint/2010/main" val="39415753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996630" y="2003888"/>
            <a:ext cx="4523700" cy="1159800"/>
          </a:xfrm>
          <a:prstGeom prst="rect">
            <a:avLst/>
          </a:prstGeom>
        </p:spPr>
        <p:txBody>
          <a:bodyPr spcFirstLastPara="1" wrap="square" lIns="91425" tIns="91425" rIns="91425" bIns="91425" anchor="b" anchorCtr="0"/>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cxnSp>
        <p:nvCxnSpPr>
          <p:cNvPr id="11" name="Google Shape;11;p2"/>
          <p:cNvCxnSpPr/>
          <p:nvPr/>
        </p:nvCxnSpPr>
        <p:spPr>
          <a:xfrm>
            <a:off x="-6025" y="3676512"/>
            <a:ext cx="9162000" cy="0"/>
          </a:xfrm>
          <a:prstGeom prst="straightConnector1">
            <a:avLst/>
          </a:prstGeom>
          <a:noFill/>
          <a:ln w="9525" cap="flat" cmpd="sng">
            <a:solidFill>
              <a:srgbClr val="000000"/>
            </a:solidFill>
            <a:prstDash val="solid"/>
            <a:round/>
            <a:headEnd type="none" w="med" len="med"/>
            <a:tailEnd type="none" w="med" len="med"/>
          </a:ln>
        </p:spPr>
      </p:cxnSp>
      <p:sp>
        <p:nvSpPr>
          <p:cNvPr id="12" name="Google Shape;12;p2"/>
          <p:cNvSpPr/>
          <p:nvPr/>
        </p:nvSpPr>
        <p:spPr>
          <a:xfrm>
            <a:off x="1117950" y="3393000"/>
            <a:ext cx="567000" cy="567000"/>
          </a:xfrm>
          <a:prstGeom prst="ellipse">
            <a:avLst/>
          </a:prstGeom>
          <a:solidFill>
            <a:srgbClr val="FFC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20"/>
        <p:cNvGrpSpPr/>
        <p:nvPr/>
      </p:nvGrpSpPr>
      <p:grpSpPr>
        <a:xfrm>
          <a:off x="0" y="0"/>
          <a:ext cx="0" cy="0"/>
          <a:chOff x="0" y="0"/>
          <a:chExt cx="0" cy="0"/>
        </a:xfrm>
      </p:grpSpPr>
      <p:sp>
        <p:nvSpPr>
          <p:cNvPr id="21" name="Google Shape;21;p4"/>
          <p:cNvSpPr txBox="1">
            <a:spLocks noGrp="1"/>
          </p:cNvSpPr>
          <p:nvPr>
            <p:ph type="body" idx="1"/>
          </p:nvPr>
        </p:nvSpPr>
        <p:spPr>
          <a:xfrm>
            <a:off x="2105050" y="2238000"/>
            <a:ext cx="4933800" cy="819900"/>
          </a:xfrm>
          <a:prstGeom prst="rect">
            <a:avLst/>
          </a:prstGeom>
        </p:spPr>
        <p:txBody>
          <a:bodyPr spcFirstLastPara="1" wrap="square" lIns="91425" tIns="91425" rIns="91425" bIns="91425" anchor="b" anchorCtr="0"/>
          <a:lstStyle>
            <a:lvl1pPr marL="457200" lvl="0" indent="-381000" algn="ctr" rtl="0">
              <a:spcBef>
                <a:spcPts val="600"/>
              </a:spcBef>
              <a:spcAft>
                <a:spcPts val="0"/>
              </a:spcAft>
              <a:buSzPts val="2400"/>
              <a:buFont typeface="Lora"/>
              <a:buChar char="◉"/>
              <a:defRPr sz="2400" i="1">
                <a:latin typeface="Lora"/>
                <a:ea typeface="Lora"/>
                <a:cs typeface="Lora"/>
                <a:sym typeface="Lora"/>
              </a:defRPr>
            </a:lvl1pPr>
            <a:lvl2pPr marL="914400" lvl="1" indent="-355600" algn="ctr" rtl="0">
              <a:spcBef>
                <a:spcPts val="0"/>
              </a:spcBef>
              <a:spcAft>
                <a:spcPts val="0"/>
              </a:spcAft>
              <a:buSzPts val="2000"/>
              <a:buFont typeface="Lora"/>
              <a:buChar char="○"/>
              <a:defRPr i="1">
                <a:latin typeface="Lora"/>
                <a:ea typeface="Lora"/>
                <a:cs typeface="Lora"/>
                <a:sym typeface="Lora"/>
              </a:defRPr>
            </a:lvl2pPr>
            <a:lvl3pPr marL="1371600" lvl="2" indent="-355600" algn="ctr" rtl="0">
              <a:spcBef>
                <a:spcPts val="0"/>
              </a:spcBef>
              <a:spcAft>
                <a:spcPts val="0"/>
              </a:spcAft>
              <a:buSzPts val="2000"/>
              <a:buFont typeface="Lora"/>
              <a:buChar char="■"/>
              <a:defRPr i="1">
                <a:latin typeface="Lora"/>
                <a:ea typeface="Lora"/>
                <a:cs typeface="Lora"/>
                <a:sym typeface="Lora"/>
              </a:defRPr>
            </a:lvl3pPr>
            <a:lvl4pPr marL="1828800" lvl="3" indent="-381000" algn="ctr" rtl="0">
              <a:spcBef>
                <a:spcPts val="0"/>
              </a:spcBef>
              <a:spcAft>
                <a:spcPts val="0"/>
              </a:spcAft>
              <a:buSzPts val="2400"/>
              <a:buFont typeface="Lora"/>
              <a:buChar char="●"/>
              <a:defRPr sz="2400" i="1">
                <a:latin typeface="Lora"/>
                <a:ea typeface="Lora"/>
                <a:cs typeface="Lora"/>
                <a:sym typeface="Lora"/>
              </a:defRPr>
            </a:lvl4pPr>
            <a:lvl5pPr marL="2286000" lvl="4" indent="-381000" algn="ctr" rtl="0">
              <a:spcBef>
                <a:spcPts val="0"/>
              </a:spcBef>
              <a:spcAft>
                <a:spcPts val="0"/>
              </a:spcAft>
              <a:buSzPts val="2400"/>
              <a:buFont typeface="Lora"/>
              <a:buChar char="○"/>
              <a:defRPr sz="2400" i="1">
                <a:latin typeface="Lora"/>
                <a:ea typeface="Lora"/>
                <a:cs typeface="Lora"/>
                <a:sym typeface="Lora"/>
              </a:defRPr>
            </a:lvl5pPr>
            <a:lvl6pPr marL="2743200" lvl="5" indent="-381000" algn="ctr" rtl="0">
              <a:spcBef>
                <a:spcPts val="0"/>
              </a:spcBef>
              <a:spcAft>
                <a:spcPts val="0"/>
              </a:spcAft>
              <a:buSzPts val="2400"/>
              <a:buFont typeface="Lora"/>
              <a:buChar char="■"/>
              <a:defRPr sz="2400" i="1">
                <a:latin typeface="Lora"/>
                <a:ea typeface="Lora"/>
                <a:cs typeface="Lora"/>
                <a:sym typeface="Lora"/>
              </a:defRPr>
            </a:lvl6pPr>
            <a:lvl7pPr marL="3200400" lvl="6" indent="-381000" algn="ctr" rtl="0">
              <a:spcBef>
                <a:spcPts val="0"/>
              </a:spcBef>
              <a:spcAft>
                <a:spcPts val="0"/>
              </a:spcAft>
              <a:buSzPts val="2400"/>
              <a:buFont typeface="Lora"/>
              <a:buChar char="●"/>
              <a:defRPr sz="2400" i="1">
                <a:latin typeface="Lora"/>
                <a:ea typeface="Lora"/>
                <a:cs typeface="Lora"/>
                <a:sym typeface="Lora"/>
              </a:defRPr>
            </a:lvl7pPr>
            <a:lvl8pPr marL="3657600" lvl="7" indent="-381000" algn="ctr" rtl="0">
              <a:spcBef>
                <a:spcPts val="0"/>
              </a:spcBef>
              <a:spcAft>
                <a:spcPts val="0"/>
              </a:spcAft>
              <a:buSzPts val="2400"/>
              <a:buFont typeface="Lora"/>
              <a:buChar char="○"/>
              <a:defRPr sz="2400" i="1">
                <a:latin typeface="Lora"/>
                <a:ea typeface="Lora"/>
                <a:cs typeface="Lora"/>
                <a:sym typeface="Lora"/>
              </a:defRPr>
            </a:lvl8pPr>
            <a:lvl9pPr marL="4114800" lvl="8" indent="-381000" algn="ctr">
              <a:spcBef>
                <a:spcPts val="0"/>
              </a:spcBef>
              <a:spcAft>
                <a:spcPts val="0"/>
              </a:spcAft>
              <a:buSzPts val="2400"/>
              <a:buFont typeface="Lora"/>
              <a:buChar char="■"/>
              <a:defRPr sz="2400" i="1">
                <a:latin typeface="Lora"/>
                <a:ea typeface="Lora"/>
                <a:cs typeface="Lora"/>
                <a:sym typeface="Lora"/>
              </a:defRPr>
            </a:lvl9pPr>
          </a:lstStyle>
          <a:p>
            <a:endParaRPr/>
          </a:p>
        </p:txBody>
      </p:sp>
      <p:cxnSp>
        <p:nvCxnSpPr>
          <p:cNvPr id="22" name="Google Shape;22;p4"/>
          <p:cNvCxnSpPr/>
          <p:nvPr/>
        </p:nvCxnSpPr>
        <p:spPr>
          <a:xfrm>
            <a:off x="4584075" y="3676500"/>
            <a:ext cx="0" cy="1480500"/>
          </a:xfrm>
          <a:prstGeom prst="straightConnector1">
            <a:avLst/>
          </a:prstGeom>
          <a:noFill/>
          <a:ln w="9525" cap="flat" cmpd="sng">
            <a:solidFill>
              <a:srgbClr val="CCCCCC"/>
            </a:solidFill>
            <a:prstDash val="solid"/>
            <a:round/>
            <a:headEnd type="none" w="med" len="med"/>
            <a:tailEnd type="none" w="med" len="med"/>
          </a:ln>
        </p:spPr>
      </p:cxnSp>
      <p:sp>
        <p:nvSpPr>
          <p:cNvPr id="23" name="Google Shape;23;p4"/>
          <p:cNvSpPr/>
          <p:nvPr/>
        </p:nvSpPr>
        <p:spPr>
          <a:xfrm>
            <a:off x="4288500" y="3393000"/>
            <a:ext cx="567000" cy="567000"/>
          </a:xfrm>
          <a:prstGeom prst="ellipse">
            <a:avLst/>
          </a:prstGeom>
          <a:solidFill>
            <a:srgbClr val="FFC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4"/>
          <p:cNvSpPr txBox="1"/>
          <p:nvPr/>
        </p:nvSpPr>
        <p:spPr>
          <a:xfrm>
            <a:off x="3593400" y="3412652"/>
            <a:ext cx="19572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b="1">
                <a:latin typeface="Lora"/>
                <a:ea typeface="Lora"/>
                <a:cs typeface="Lora"/>
                <a:sym typeface="Lora"/>
              </a:rPr>
              <a:t>“</a:t>
            </a:r>
            <a:endParaRPr sz="3600" b="1">
              <a:latin typeface="Lora"/>
              <a:ea typeface="Lora"/>
              <a:cs typeface="Lora"/>
              <a:sym typeface="Lora"/>
            </a:endParaRPr>
          </a:p>
        </p:txBody>
      </p:sp>
      <p:sp>
        <p:nvSpPr>
          <p:cNvPr id="25" name="Google Shape;25;p4"/>
          <p:cNvSpPr txBox="1">
            <a:spLocks noGrp="1"/>
          </p:cNvSpPr>
          <p:nvPr>
            <p:ph type="sldNum" idx="12"/>
          </p:nvPr>
        </p:nvSpPr>
        <p:spPr>
          <a:xfrm>
            <a:off x="4297650" y="1"/>
            <a:ext cx="548700" cy="393600"/>
          </a:xfrm>
          <a:prstGeom prst="rect">
            <a:avLst/>
          </a:prstGeom>
        </p:spPr>
        <p:txBody>
          <a:bodyPr spcFirstLastPara="1" wrap="square" lIns="91425" tIns="91425" rIns="91425" bIns="91425" anchor="t" anchorCtr="0">
            <a:noAutofit/>
          </a:bodyPr>
          <a:lstStyle>
            <a:lvl1pPr lvl="0" algn="ctr" rtl="0">
              <a:buNone/>
              <a:defRPr>
                <a:latin typeface="Lora"/>
                <a:ea typeface="Lora"/>
                <a:cs typeface="Lora"/>
                <a:sym typeface="Lora"/>
              </a:defRPr>
            </a:lvl1pPr>
            <a:lvl2pPr lvl="1" algn="ctr" rtl="0">
              <a:buNone/>
              <a:defRPr>
                <a:latin typeface="Lora"/>
                <a:ea typeface="Lora"/>
                <a:cs typeface="Lora"/>
                <a:sym typeface="Lora"/>
              </a:defRPr>
            </a:lvl2pPr>
            <a:lvl3pPr lvl="2" algn="ctr" rtl="0">
              <a:buNone/>
              <a:defRPr>
                <a:latin typeface="Lora"/>
                <a:ea typeface="Lora"/>
                <a:cs typeface="Lora"/>
                <a:sym typeface="Lora"/>
              </a:defRPr>
            </a:lvl3pPr>
            <a:lvl4pPr lvl="3" algn="ctr" rtl="0">
              <a:buNone/>
              <a:defRPr>
                <a:latin typeface="Lora"/>
                <a:ea typeface="Lora"/>
                <a:cs typeface="Lora"/>
                <a:sym typeface="Lora"/>
              </a:defRPr>
            </a:lvl4pPr>
            <a:lvl5pPr lvl="4" algn="ctr" rtl="0">
              <a:buNone/>
              <a:defRPr>
                <a:latin typeface="Lora"/>
                <a:ea typeface="Lora"/>
                <a:cs typeface="Lora"/>
                <a:sym typeface="Lora"/>
              </a:defRPr>
            </a:lvl5pPr>
            <a:lvl6pPr lvl="5" algn="ctr" rtl="0">
              <a:buNone/>
              <a:defRPr>
                <a:latin typeface="Lora"/>
                <a:ea typeface="Lora"/>
                <a:cs typeface="Lora"/>
                <a:sym typeface="Lora"/>
              </a:defRPr>
            </a:lvl6pPr>
            <a:lvl7pPr lvl="6" algn="ctr" rtl="0">
              <a:buNone/>
              <a:defRPr>
                <a:latin typeface="Lora"/>
                <a:ea typeface="Lora"/>
                <a:cs typeface="Lora"/>
                <a:sym typeface="Lora"/>
              </a:defRPr>
            </a:lvl7pPr>
            <a:lvl8pPr lvl="7" algn="ctr" rtl="0">
              <a:buNone/>
              <a:defRPr>
                <a:latin typeface="Lora"/>
                <a:ea typeface="Lora"/>
                <a:cs typeface="Lora"/>
                <a:sym typeface="Lora"/>
              </a:defRPr>
            </a:lvl8pPr>
            <a:lvl9pPr lvl="8" algn="ctr" rtl="0">
              <a:buNone/>
              <a:defRPr>
                <a:latin typeface="Lora"/>
                <a:ea typeface="Lora"/>
                <a:cs typeface="Lora"/>
                <a:sym typeface="Lora"/>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6"/>
        <p:cNvGrpSpPr/>
        <p:nvPr/>
      </p:nvGrpSpPr>
      <p:grpSpPr>
        <a:xfrm>
          <a:off x="0" y="0"/>
          <a:ext cx="0" cy="0"/>
          <a:chOff x="0" y="0"/>
          <a:chExt cx="0" cy="0"/>
        </a:xfrm>
      </p:grpSpPr>
      <p:cxnSp>
        <p:nvCxnSpPr>
          <p:cNvPr id="27" name="Google Shape;27;p5"/>
          <p:cNvCxnSpPr/>
          <p:nvPr/>
        </p:nvCxnSpPr>
        <p:spPr>
          <a:xfrm>
            <a:off x="0" y="1131725"/>
            <a:ext cx="1375800" cy="0"/>
          </a:xfrm>
          <a:prstGeom prst="straightConnector1">
            <a:avLst/>
          </a:prstGeom>
          <a:noFill/>
          <a:ln w="9525" cap="flat" cmpd="sng">
            <a:solidFill>
              <a:srgbClr val="CCCCCC"/>
            </a:solidFill>
            <a:prstDash val="solid"/>
            <a:round/>
            <a:headEnd type="none" w="med" len="med"/>
            <a:tailEnd type="none" w="med" len="med"/>
          </a:ln>
        </p:spPr>
      </p:cxnSp>
      <p:sp>
        <p:nvSpPr>
          <p:cNvPr id="28" name="Google Shape;28;p5"/>
          <p:cNvSpPr/>
          <p:nvPr/>
        </p:nvSpPr>
        <p:spPr>
          <a:xfrm>
            <a:off x="817475" y="928767"/>
            <a:ext cx="405900" cy="405900"/>
          </a:xfrm>
          <a:prstGeom prst="ellipse">
            <a:avLst/>
          </a:prstGeom>
          <a:solidFill>
            <a:srgbClr val="FFC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5"/>
          <p:cNvSpPr txBox="1">
            <a:spLocks noGrp="1"/>
          </p:cNvSpPr>
          <p:nvPr>
            <p:ph type="title"/>
          </p:nvPr>
        </p:nvSpPr>
        <p:spPr>
          <a:xfrm>
            <a:off x="1381250" y="922668"/>
            <a:ext cx="3878400" cy="435600"/>
          </a:xfrm>
          <a:prstGeom prst="rect">
            <a:avLst/>
          </a:prstGeom>
        </p:spPr>
        <p:txBody>
          <a:bodyPr spcFirstLastPara="1" wrap="square" lIns="91425" tIns="91425" rIns="91425" bIns="91425" anchor="ctr" anchorCtr="0"/>
          <a:lstStyle>
            <a:lvl1pPr lvl="0" rtl="0">
              <a:spcBef>
                <a:spcPts val="0"/>
              </a:spcBef>
              <a:spcAft>
                <a:spcPts val="0"/>
              </a:spcAft>
              <a:buSzPts val="2000"/>
              <a:buFont typeface="Lora"/>
              <a:buNone/>
              <a:defRPr sz="2000" b="1">
                <a:latin typeface="Lora"/>
                <a:ea typeface="Lora"/>
                <a:cs typeface="Lora"/>
                <a:sym typeface="Lora"/>
              </a:defRPr>
            </a:lvl1pPr>
            <a:lvl2pPr lvl="1" rtl="0">
              <a:spcBef>
                <a:spcPts val="0"/>
              </a:spcBef>
              <a:spcAft>
                <a:spcPts val="0"/>
              </a:spcAft>
              <a:buSzPts val="2000"/>
              <a:buFont typeface="Lora"/>
              <a:buNone/>
              <a:defRPr sz="2000" b="1">
                <a:highlight>
                  <a:srgbClr val="FFFFFF"/>
                </a:highlight>
                <a:latin typeface="Lora"/>
                <a:ea typeface="Lora"/>
                <a:cs typeface="Lora"/>
                <a:sym typeface="Lora"/>
              </a:defRPr>
            </a:lvl2pPr>
            <a:lvl3pPr lvl="2" rtl="0">
              <a:spcBef>
                <a:spcPts val="0"/>
              </a:spcBef>
              <a:spcAft>
                <a:spcPts val="0"/>
              </a:spcAft>
              <a:buSzPts val="2000"/>
              <a:buFont typeface="Lora"/>
              <a:buNone/>
              <a:defRPr sz="2000" b="1">
                <a:highlight>
                  <a:srgbClr val="FFFFFF"/>
                </a:highlight>
                <a:latin typeface="Lora"/>
                <a:ea typeface="Lora"/>
                <a:cs typeface="Lora"/>
                <a:sym typeface="Lora"/>
              </a:defRPr>
            </a:lvl3pPr>
            <a:lvl4pPr lvl="3" rtl="0">
              <a:spcBef>
                <a:spcPts val="0"/>
              </a:spcBef>
              <a:spcAft>
                <a:spcPts val="0"/>
              </a:spcAft>
              <a:buSzPts val="2000"/>
              <a:buFont typeface="Lora"/>
              <a:buNone/>
              <a:defRPr sz="2000" b="1">
                <a:highlight>
                  <a:srgbClr val="FFFFFF"/>
                </a:highlight>
                <a:latin typeface="Lora"/>
                <a:ea typeface="Lora"/>
                <a:cs typeface="Lora"/>
                <a:sym typeface="Lora"/>
              </a:defRPr>
            </a:lvl4pPr>
            <a:lvl5pPr lvl="4" rtl="0">
              <a:spcBef>
                <a:spcPts val="0"/>
              </a:spcBef>
              <a:spcAft>
                <a:spcPts val="0"/>
              </a:spcAft>
              <a:buSzPts val="2000"/>
              <a:buFont typeface="Lora"/>
              <a:buNone/>
              <a:defRPr sz="2000" b="1">
                <a:highlight>
                  <a:srgbClr val="FFFFFF"/>
                </a:highlight>
                <a:latin typeface="Lora"/>
                <a:ea typeface="Lora"/>
                <a:cs typeface="Lora"/>
                <a:sym typeface="Lora"/>
              </a:defRPr>
            </a:lvl5pPr>
            <a:lvl6pPr lvl="5" rtl="0">
              <a:spcBef>
                <a:spcPts val="0"/>
              </a:spcBef>
              <a:spcAft>
                <a:spcPts val="0"/>
              </a:spcAft>
              <a:buSzPts val="2000"/>
              <a:buFont typeface="Lora"/>
              <a:buNone/>
              <a:defRPr sz="2000" b="1">
                <a:highlight>
                  <a:srgbClr val="FFFFFF"/>
                </a:highlight>
                <a:latin typeface="Lora"/>
                <a:ea typeface="Lora"/>
                <a:cs typeface="Lora"/>
                <a:sym typeface="Lora"/>
              </a:defRPr>
            </a:lvl6pPr>
            <a:lvl7pPr lvl="6" rtl="0">
              <a:spcBef>
                <a:spcPts val="0"/>
              </a:spcBef>
              <a:spcAft>
                <a:spcPts val="0"/>
              </a:spcAft>
              <a:buSzPts val="2000"/>
              <a:buFont typeface="Lora"/>
              <a:buNone/>
              <a:defRPr sz="2000" b="1">
                <a:highlight>
                  <a:srgbClr val="FFFFFF"/>
                </a:highlight>
                <a:latin typeface="Lora"/>
                <a:ea typeface="Lora"/>
                <a:cs typeface="Lora"/>
                <a:sym typeface="Lora"/>
              </a:defRPr>
            </a:lvl7pPr>
            <a:lvl8pPr lvl="7" rtl="0">
              <a:spcBef>
                <a:spcPts val="0"/>
              </a:spcBef>
              <a:spcAft>
                <a:spcPts val="0"/>
              </a:spcAft>
              <a:buSzPts val="2000"/>
              <a:buFont typeface="Lora"/>
              <a:buNone/>
              <a:defRPr sz="2000" b="1">
                <a:highlight>
                  <a:srgbClr val="FFFFFF"/>
                </a:highlight>
                <a:latin typeface="Lora"/>
                <a:ea typeface="Lora"/>
                <a:cs typeface="Lora"/>
                <a:sym typeface="Lora"/>
              </a:defRPr>
            </a:lvl8pPr>
            <a:lvl9pPr lvl="8" rtl="0">
              <a:spcBef>
                <a:spcPts val="0"/>
              </a:spcBef>
              <a:spcAft>
                <a:spcPts val="0"/>
              </a:spcAft>
              <a:buSzPts val="2000"/>
              <a:buFont typeface="Lora"/>
              <a:buNone/>
              <a:defRPr sz="2000" b="1">
                <a:highlight>
                  <a:srgbClr val="FFFFFF"/>
                </a:highlight>
                <a:latin typeface="Lora"/>
                <a:ea typeface="Lora"/>
                <a:cs typeface="Lora"/>
                <a:sym typeface="Lora"/>
              </a:defRPr>
            </a:lvl9pPr>
          </a:lstStyle>
          <a:p>
            <a:endParaRPr/>
          </a:p>
        </p:txBody>
      </p:sp>
      <p:sp>
        <p:nvSpPr>
          <p:cNvPr id="30" name="Google Shape;30;p5"/>
          <p:cNvSpPr txBox="1">
            <a:spLocks noGrp="1"/>
          </p:cNvSpPr>
          <p:nvPr>
            <p:ph type="body" idx="1"/>
          </p:nvPr>
        </p:nvSpPr>
        <p:spPr>
          <a:xfrm>
            <a:off x="1381250" y="1616470"/>
            <a:ext cx="6809700" cy="3112200"/>
          </a:xfrm>
          <a:prstGeom prst="rect">
            <a:avLst/>
          </a:prstGeom>
        </p:spPr>
        <p:txBody>
          <a:bodyPr spcFirstLastPara="1" wrap="square" lIns="91425" tIns="91425" rIns="91425" bIns="91425" anchor="t" anchorCtr="0"/>
          <a:lstStyle>
            <a:lvl1pPr marL="457200" lvl="0" indent="-381000" rtl="0">
              <a:spcBef>
                <a:spcPts val="600"/>
              </a:spcBef>
              <a:spcAft>
                <a:spcPts val="0"/>
              </a:spcAft>
              <a:buClr>
                <a:srgbClr val="FFCD00"/>
              </a:buClr>
              <a:buSzPts val="2400"/>
              <a:buFont typeface="Quattrocento Sans"/>
              <a:buChar char="◉"/>
              <a:defRPr sz="2400">
                <a:latin typeface="Quattrocento Sans"/>
                <a:ea typeface="Quattrocento Sans"/>
                <a:cs typeface="Quattrocento Sans"/>
                <a:sym typeface="Quattrocento Sans"/>
              </a:defRPr>
            </a:lvl1pPr>
            <a:lvl2pPr marL="914400" lvl="1" indent="-355600" rtl="0">
              <a:spcBef>
                <a:spcPts val="0"/>
              </a:spcBef>
              <a:spcAft>
                <a:spcPts val="0"/>
              </a:spcAft>
              <a:buClr>
                <a:srgbClr val="FFCD00"/>
              </a:buClr>
              <a:buSzPts val="2000"/>
              <a:buFont typeface="Quattrocento Sans"/>
              <a:buChar char="○"/>
              <a:defRPr sz="2000">
                <a:latin typeface="Quattrocento Sans"/>
                <a:ea typeface="Quattrocento Sans"/>
                <a:cs typeface="Quattrocento Sans"/>
                <a:sym typeface="Quattrocento Sans"/>
              </a:defRPr>
            </a:lvl2pPr>
            <a:lvl3pPr marL="1371600" lvl="2" indent="-355600" rtl="0">
              <a:spcBef>
                <a:spcPts val="0"/>
              </a:spcBef>
              <a:spcAft>
                <a:spcPts val="0"/>
              </a:spcAft>
              <a:buClr>
                <a:srgbClr val="FFCD00"/>
              </a:buClr>
              <a:buSzPts val="2000"/>
              <a:buFont typeface="Quattrocento Sans"/>
              <a:buChar char="■"/>
              <a:defRPr sz="2000">
                <a:latin typeface="Quattrocento Sans"/>
                <a:ea typeface="Quattrocento Sans"/>
                <a:cs typeface="Quattrocento Sans"/>
                <a:sym typeface="Quattrocento Sans"/>
              </a:defRPr>
            </a:lvl3pPr>
            <a:lvl4pPr marL="1828800" lvl="3" indent="-342900" rtl="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4pPr>
            <a:lvl5pPr marL="2286000" lvl="4" indent="-342900" rtl="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5pPr>
            <a:lvl6pPr marL="2743200" lvl="5" indent="-342900" rtl="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6pPr>
            <a:lvl7pPr marL="3200400" lvl="6" indent="-342900" rtl="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7pPr>
            <a:lvl8pPr marL="3657600" lvl="7" indent="-342900" rtl="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8pPr>
            <a:lvl9pPr marL="4114800" lvl="8" indent="-342900" rtl="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9pPr>
          </a:lstStyle>
          <a:p>
            <a:endParaRPr/>
          </a:p>
        </p:txBody>
      </p:sp>
      <p:cxnSp>
        <p:nvCxnSpPr>
          <p:cNvPr id="31" name="Google Shape;31;p5"/>
          <p:cNvCxnSpPr/>
          <p:nvPr/>
        </p:nvCxnSpPr>
        <p:spPr>
          <a:xfrm>
            <a:off x="5265650" y="1131725"/>
            <a:ext cx="3878400" cy="0"/>
          </a:xfrm>
          <a:prstGeom prst="straightConnector1">
            <a:avLst/>
          </a:prstGeom>
          <a:noFill/>
          <a:ln w="9525" cap="flat" cmpd="sng">
            <a:solidFill>
              <a:srgbClr val="CCCCCC"/>
            </a:solidFill>
            <a:prstDash val="solid"/>
            <a:round/>
            <a:headEnd type="none" w="med" len="med"/>
            <a:tailEnd type="none" w="med" len="med"/>
          </a:ln>
        </p:spPr>
      </p:cxnSp>
      <p:sp>
        <p:nvSpPr>
          <p:cNvPr id="32" name="Google Shape;32;p5"/>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letely blank">
  <p:cSld name="BLANK_1">
    <p:spTree>
      <p:nvGrpSpPr>
        <p:cNvPr id="1" name="Shape 65"/>
        <p:cNvGrpSpPr/>
        <p:nvPr/>
      </p:nvGrpSpPr>
      <p:grpSpPr>
        <a:xfrm>
          <a:off x="0" y="0"/>
          <a:ext cx="0" cy="0"/>
          <a:chOff x="0" y="0"/>
          <a:chExt cx="0" cy="0"/>
        </a:xfrm>
      </p:grpSpPr>
      <p:sp>
        <p:nvSpPr>
          <p:cNvPr id="66" name="Google Shape;66;p11"/>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1381250" y="1616470"/>
            <a:ext cx="6809700" cy="3112200"/>
          </a:xfrm>
          <a:prstGeom prst="rect">
            <a:avLst/>
          </a:prstGeom>
          <a:noFill/>
          <a:ln>
            <a:noFill/>
          </a:ln>
        </p:spPr>
        <p:txBody>
          <a:bodyPr spcFirstLastPara="1" wrap="square" lIns="91425" tIns="91425" rIns="91425" bIns="91425" anchor="t" anchorCtr="0"/>
          <a:lstStyle>
            <a:lvl1pPr marL="457200" lvl="0" indent="-381000">
              <a:spcBef>
                <a:spcPts val="600"/>
              </a:spcBef>
              <a:spcAft>
                <a:spcPts val="0"/>
              </a:spcAft>
              <a:buClr>
                <a:srgbClr val="FFCD00"/>
              </a:buClr>
              <a:buSzPts val="2400"/>
              <a:buFont typeface="Quattrocento Sans"/>
              <a:buChar char="◉"/>
              <a:defRPr sz="2400">
                <a:latin typeface="Quattrocento Sans"/>
                <a:ea typeface="Quattrocento Sans"/>
                <a:cs typeface="Quattrocento Sans"/>
                <a:sym typeface="Quattrocento Sans"/>
              </a:defRPr>
            </a:lvl1pPr>
            <a:lvl2pPr marL="914400" lvl="1" indent="-355600">
              <a:spcBef>
                <a:spcPts val="0"/>
              </a:spcBef>
              <a:spcAft>
                <a:spcPts val="0"/>
              </a:spcAft>
              <a:buClr>
                <a:srgbClr val="FFCD00"/>
              </a:buClr>
              <a:buSzPts val="2000"/>
              <a:buFont typeface="Quattrocento Sans"/>
              <a:buChar char="○"/>
              <a:defRPr sz="2000">
                <a:latin typeface="Quattrocento Sans"/>
                <a:ea typeface="Quattrocento Sans"/>
                <a:cs typeface="Quattrocento Sans"/>
                <a:sym typeface="Quattrocento Sans"/>
              </a:defRPr>
            </a:lvl2pPr>
            <a:lvl3pPr marL="1371600" lvl="2" indent="-355600">
              <a:spcBef>
                <a:spcPts val="0"/>
              </a:spcBef>
              <a:spcAft>
                <a:spcPts val="0"/>
              </a:spcAft>
              <a:buClr>
                <a:srgbClr val="FFCD00"/>
              </a:buClr>
              <a:buSzPts val="2000"/>
              <a:buFont typeface="Quattrocento Sans"/>
              <a:buChar char="■"/>
              <a:defRPr sz="2000">
                <a:latin typeface="Quattrocento Sans"/>
                <a:ea typeface="Quattrocento Sans"/>
                <a:cs typeface="Quattrocento Sans"/>
                <a:sym typeface="Quattrocento Sans"/>
              </a:defRPr>
            </a:lvl3pPr>
            <a:lvl4pPr marL="1828800" lvl="3" indent="-34290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4pPr>
            <a:lvl5pPr marL="2286000" lvl="4" indent="-34290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5pPr>
            <a:lvl6pPr marL="2743200" lvl="5" indent="-34290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6pPr>
            <a:lvl7pPr marL="3200400" lvl="6" indent="-34290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7pPr>
            <a:lvl8pPr marL="3657600" lvl="7" indent="-34290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8pPr>
            <a:lvl9pPr marL="4114800" lvl="8" indent="-34290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9pPr>
          </a:lstStyle>
          <a:p>
            <a:endParaRPr/>
          </a:p>
        </p:txBody>
      </p:sp>
      <p:sp>
        <p:nvSpPr>
          <p:cNvPr id="7" name="Google Shape;7;p1"/>
          <p:cNvSpPr txBox="1">
            <a:spLocks noGrp="1"/>
          </p:cNvSpPr>
          <p:nvPr>
            <p:ph type="title"/>
          </p:nvPr>
        </p:nvSpPr>
        <p:spPr>
          <a:xfrm>
            <a:off x="1381250" y="937117"/>
            <a:ext cx="6809700" cy="435600"/>
          </a:xfrm>
          <a:prstGeom prst="rect">
            <a:avLst/>
          </a:prstGeom>
          <a:noFill/>
          <a:ln>
            <a:noFill/>
          </a:ln>
        </p:spPr>
        <p:txBody>
          <a:bodyPr spcFirstLastPara="1" wrap="square" lIns="91425" tIns="91425" rIns="91425" bIns="91425" anchor="ctr" anchorCtr="0"/>
          <a:lstStyle>
            <a:lvl1pPr lvl="0">
              <a:spcBef>
                <a:spcPts val="0"/>
              </a:spcBef>
              <a:spcAft>
                <a:spcPts val="0"/>
              </a:spcAft>
              <a:buSzPts val="2000"/>
              <a:buFont typeface="Lora"/>
              <a:buNone/>
              <a:defRPr sz="2000" b="1">
                <a:latin typeface="Lora"/>
                <a:ea typeface="Lora"/>
                <a:cs typeface="Lora"/>
                <a:sym typeface="Lora"/>
              </a:defRPr>
            </a:lvl1pPr>
            <a:lvl2pPr lvl="1">
              <a:spcBef>
                <a:spcPts val="0"/>
              </a:spcBef>
              <a:spcAft>
                <a:spcPts val="0"/>
              </a:spcAft>
              <a:buSzPts val="2000"/>
              <a:buFont typeface="Lora"/>
              <a:buNone/>
              <a:defRPr sz="2000" b="1">
                <a:latin typeface="Lora"/>
                <a:ea typeface="Lora"/>
                <a:cs typeface="Lora"/>
                <a:sym typeface="Lora"/>
              </a:defRPr>
            </a:lvl2pPr>
            <a:lvl3pPr lvl="2">
              <a:spcBef>
                <a:spcPts val="0"/>
              </a:spcBef>
              <a:spcAft>
                <a:spcPts val="0"/>
              </a:spcAft>
              <a:buSzPts val="2000"/>
              <a:buFont typeface="Lora"/>
              <a:buNone/>
              <a:defRPr sz="2000" b="1">
                <a:latin typeface="Lora"/>
                <a:ea typeface="Lora"/>
                <a:cs typeface="Lora"/>
                <a:sym typeface="Lora"/>
              </a:defRPr>
            </a:lvl3pPr>
            <a:lvl4pPr lvl="3">
              <a:spcBef>
                <a:spcPts val="0"/>
              </a:spcBef>
              <a:spcAft>
                <a:spcPts val="0"/>
              </a:spcAft>
              <a:buSzPts val="2000"/>
              <a:buFont typeface="Lora"/>
              <a:buNone/>
              <a:defRPr sz="2000" b="1">
                <a:latin typeface="Lora"/>
                <a:ea typeface="Lora"/>
                <a:cs typeface="Lora"/>
                <a:sym typeface="Lora"/>
              </a:defRPr>
            </a:lvl4pPr>
            <a:lvl5pPr lvl="4">
              <a:spcBef>
                <a:spcPts val="0"/>
              </a:spcBef>
              <a:spcAft>
                <a:spcPts val="0"/>
              </a:spcAft>
              <a:buSzPts val="2000"/>
              <a:buFont typeface="Lora"/>
              <a:buNone/>
              <a:defRPr sz="2000" b="1">
                <a:latin typeface="Lora"/>
                <a:ea typeface="Lora"/>
                <a:cs typeface="Lora"/>
                <a:sym typeface="Lora"/>
              </a:defRPr>
            </a:lvl5pPr>
            <a:lvl6pPr lvl="5">
              <a:spcBef>
                <a:spcPts val="0"/>
              </a:spcBef>
              <a:spcAft>
                <a:spcPts val="0"/>
              </a:spcAft>
              <a:buSzPts val="2000"/>
              <a:buFont typeface="Lora"/>
              <a:buNone/>
              <a:defRPr sz="2000" b="1">
                <a:latin typeface="Lora"/>
                <a:ea typeface="Lora"/>
                <a:cs typeface="Lora"/>
                <a:sym typeface="Lora"/>
              </a:defRPr>
            </a:lvl6pPr>
            <a:lvl7pPr lvl="6">
              <a:spcBef>
                <a:spcPts val="0"/>
              </a:spcBef>
              <a:spcAft>
                <a:spcPts val="0"/>
              </a:spcAft>
              <a:buSzPts val="2000"/>
              <a:buFont typeface="Lora"/>
              <a:buNone/>
              <a:defRPr sz="2000" b="1">
                <a:latin typeface="Lora"/>
                <a:ea typeface="Lora"/>
                <a:cs typeface="Lora"/>
                <a:sym typeface="Lora"/>
              </a:defRPr>
            </a:lvl7pPr>
            <a:lvl8pPr lvl="7">
              <a:spcBef>
                <a:spcPts val="0"/>
              </a:spcBef>
              <a:spcAft>
                <a:spcPts val="0"/>
              </a:spcAft>
              <a:buSzPts val="2000"/>
              <a:buFont typeface="Lora"/>
              <a:buNone/>
              <a:defRPr sz="2000" b="1">
                <a:latin typeface="Lora"/>
                <a:ea typeface="Lora"/>
                <a:cs typeface="Lora"/>
                <a:sym typeface="Lora"/>
              </a:defRPr>
            </a:lvl8pPr>
            <a:lvl9pPr lvl="8">
              <a:spcBef>
                <a:spcPts val="0"/>
              </a:spcBef>
              <a:spcAft>
                <a:spcPts val="0"/>
              </a:spcAft>
              <a:buSzPts val="2000"/>
              <a:buFont typeface="Lora"/>
              <a:buNone/>
              <a:defRPr sz="2000" b="1">
                <a:latin typeface="Lora"/>
                <a:ea typeface="Lora"/>
                <a:cs typeface="Lora"/>
                <a:sym typeface="Lora"/>
              </a:defRPr>
            </a:lvl9pPr>
          </a:lstStyle>
          <a:p>
            <a:endParaRPr/>
          </a:p>
        </p:txBody>
      </p:sp>
      <p:sp>
        <p:nvSpPr>
          <p:cNvPr id="8" name="Google Shape;8;p1"/>
          <p:cNvSpPr txBox="1">
            <a:spLocks noGrp="1"/>
          </p:cNvSpPr>
          <p:nvPr>
            <p:ph type="sldNum" idx="12"/>
          </p:nvPr>
        </p:nvSpPr>
        <p:spPr>
          <a:xfrm>
            <a:off x="8543227" y="4749851"/>
            <a:ext cx="548700" cy="393600"/>
          </a:xfrm>
          <a:prstGeom prst="rect">
            <a:avLst/>
          </a:prstGeom>
          <a:noFill/>
          <a:ln>
            <a:noFill/>
          </a:ln>
        </p:spPr>
        <p:txBody>
          <a:bodyPr spcFirstLastPara="1" wrap="square" lIns="91425" tIns="91425" rIns="91425" bIns="91425" anchor="t" anchorCtr="0">
            <a:noAutofit/>
          </a:bodyPr>
          <a:lstStyle>
            <a:lvl1pPr lvl="0" algn="r">
              <a:buNone/>
              <a:defRPr sz="1000">
                <a:solidFill>
                  <a:srgbClr val="1D1D1B"/>
                </a:solidFill>
                <a:latin typeface="Lora"/>
                <a:ea typeface="Lora"/>
                <a:cs typeface="Lora"/>
                <a:sym typeface="Lora"/>
              </a:defRPr>
            </a:lvl1pPr>
            <a:lvl2pPr lvl="1" algn="r">
              <a:buNone/>
              <a:defRPr sz="1000">
                <a:solidFill>
                  <a:srgbClr val="1D1D1B"/>
                </a:solidFill>
                <a:latin typeface="Lora"/>
                <a:ea typeface="Lora"/>
                <a:cs typeface="Lora"/>
                <a:sym typeface="Lora"/>
              </a:defRPr>
            </a:lvl2pPr>
            <a:lvl3pPr lvl="2" algn="r">
              <a:buNone/>
              <a:defRPr sz="1000">
                <a:solidFill>
                  <a:srgbClr val="1D1D1B"/>
                </a:solidFill>
                <a:latin typeface="Lora"/>
                <a:ea typeface="Lora"/>
                <a:cs typeface="Lora"/>
                <a:sym typeface="Lora"/>
              </a:defRPr>
            </a:lvl3pPr>
            <a:lvl4pPr lvl="3" algn="r">
              <a:buNone/>
              <a:defRPr sz="1000">
                <a:solidFill>
                  <a:srgbClr val="1D1D1B"/>
                </a:solidFill>
                <a:latin typeface="Lora"/>
                <a:ea typeface="Lora"/>
                <a:cs typeface="Lora"/>
                <a:sym typeface="Lora"/>
              </a:defRPr>
            </a:lvl4pPr>
            <a:lvl5pPr lvl="4" algn="r">
              <a:buNone/>
              <a:defRPr sz="1000">
                <a:solidFill>
                  <a:srgbClr val="1D1D1B"/>
                </a:solidFill>
                <a:latin typeface="Lora"/>
                <a:ea typeface="Lora"/>
                <a:cs typeface="Lora"/>
                <a:sym typeface="Lora"/>
              </a:defRPr>
            </a:lvl5pPr>
            <a:lvl6pPr lvl="5" algn="r">
              <a:buNone/>
              <a:defRPr sz="1000">
                <a:solidFill>
                  <a:srgbClr val="1D1D1B"/>
                </a:solidFill>
                <a:latin typeface="Lora"/>
                <a:ea typeface="Lora"/>
                <a:cs typeface="Lora"/>
                <a:sym typeface="Lora"/>
              </a:defRPr>
            </a:lvl6pPr>
            <a:lvl7pPr lvl="6" algn="r">
              <a:buNone/>
              <a:defRPr sz="1000">
                <a:solidFill>
                  <a:srgbClr val="1D1D1B"/>
                </a:solidFill>
                <a:latin typeface="Lora"/>
                <a:ea typeface="Lora"/>
                <a:cs typeface="Lora"/>
                <a:sym typeface="Lora"/>
              </a:defRPr>
            </a:lvl7pPr>
            <a:lvl8pPr lvl="7" algn="r">
              <a:buNone/>
              <a:defRPr sz="1000">
                <a:solidFill>
                  <a:srgbClr val="1D1D1B"/>
                </a:solidFill>
                <a:latin typeface="Lora"/>
                <a:ea typeface="Lora"/>
                <a:cs typeface="Lora"/>
                <a:sym typeface="Lora"/>
              </a:defRPr>
            </a:lvl8pPr>
            <a:lvl9pPr lvl="8" algn="r">
              <a:buNone/>
              <a:defRPr sz="1000">
                <a:solidFill>
                  <a:srgbClr val="1D1D1B"/>
                </a:solidFill>
                <a:latin typeface="Lora"/>
                <a:ea typeface="Lora"/>
                <a:cs typeface="Lora"/>
                <a:sym typeface="Lora"/>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7" r:id="rId4"/>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9.jpe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7C3F88-19A1-46ED-8CF4-363434614C6A}"/>
              </a:ext>
            </a:extLst>
          </p:cNvPr>
          <p:cNvPicPr>
            <a:picLocks noChangeAspect="1"/>
          </p:cNvPicPr>
          <p:nvPr/>
        </p:nvPicPr>
        <p:blipFill rotWithShape="1">
          <a:blip r:embed="rId3"/>
          <a:srcRect l="32947" t="28272" r="32177" b="15062"/>
          <a:stretch/>
        </p:blipFill>
        <p:spPr>
          <a:xfrm>
            <a:off x="2686313" y="656859"/>
            <a:ext cx="3771374" cy="3829781"/>
          </a:xfrm>
          <a:prstGeom prst="rect">
            <a:avLst/>
          </a:prstGeom>
        </p:spPr>
      </p:pic>
    </p:spTree>
    <p:extLst>
      <p:ext uri="{BB962C8B-B14F-4D97-AF65-F5344CB8AC3E}">
        <p14:creationId xmlns:p14="http://schemas.microsoft.com/office/powerpoint/2010/main" val="4126248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70A11-774A-4F9C-863E-D719ECE6048F}"/>
              </a:ext>
            </a:extLst>
          </p:cNvPr>
          <p:cNvSpPr>
            <a:spLocks noGrp="1"/>
          </p:cNvSpPr>
          <p:nvPr>
            <p:ph type="title"/>
          </p:nvPr>
        </p:nvSpPr>
        <p:spPr/>
        <p:txBody>
          <a:bodyPr/>
          <a:lstStyle/>
          <a:p>
            <a:r>
              <a:rPr lang="en-US" sz="3600" dirty="0"/>
              <a:t>Begin Evaluating</a:t>
            </a:r>
          </a:p>
        </p:txBody>
      </p:sp>
      <p:sp>
        <p:nvSpPr>
          <p:cNvPr id="3" name="Text Placeholder 2">
            <a:extLst>
              <a:ext uri="{FF2B5EF4-FFF2-40B4-BE49-F238E27FC236}">
                <a16:creationId xmlns:a16="http://schemas.microsoft.com/office/drawing/2014/main" id="{17D5B7F3-4C62-46FC-9239-74023FBFE191}"/>
              </a:ext>
            </a:extLst>
          </p:cNvPr>
          <p:cNvSpPr>
            <a:spLocks noGrp="1"/>
          </p:cNvSpPr>
          <p:nvPr>
            <p:ph type="body" idx="1"/>
          </p:nvPr>
        </p:nvSpPr>
        <p:spPr/>
        <p:txBody>
          <a:bodyPr/>
          <a:lstStyle/>
          <a:p>
            <a:r>
              <a:rPr lang="en-US" dirty="0"/>
              <a:t>Look for answers that are repeated or similar</a:t>
            </a:r>
          </a:p>
          <a:p>
            <a:r>
              <a:rPr lang="en-US" dirty="0"/>
              <a:t>Group similar concepts together</a:t>
            </a:r>
          </a:p>
          <a:p>
            <a:r>
              <a:rPr lang="en-US" dirty="0"/>
              <a:t>Eliminate responses that definitely do not fit</a:t>
            </a:r>
          </a:p>
          <a:p>
            <a:r>
              <a:rPr lang="en-US" dirty="0"/>
              <a:t>Select 5 ideas you like best</a:t>
            </a:r>
          </a:p>
          <a:p>
            <a:r>
              <a:rPr lang="en-US" dirty="0"/>
              <a:t>Evaluate them against the criteria</a:t>
            </a:r>
          </a:p>
          <a:p>
            <a:r>
              <a:rPr lang="en-US" dirty="0"/>
              <a:t>Identify the best idea</a:t>
            </a:r>
          </a:p>
        </p:txBody>
      </p:sp>
    </p:spTree>
    <p:extLst>
      <p:ext uri="{BB962C8B-B14F-4D97-AF65-F5344CB8AC3E}">
        <p14:creationId xmlns:p14="http://schemas.microsoft.com/office/powerpoint/2010/main" val="1422028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cxnSp>
        <p:nvCxnSpPr>
          <p:cNvPr id="101" name="Google Shape;101;p14"/>
          <p:cNvCxnSpPr/>
          <p:nvPr/>
        </p:nvCxnSpPr>
        <p:spPr>
          <a:xfrm>
            <a:off x="6450" y="1428750"/>
            <a:ext cx="2397300" cy="0"/>
          </a:xfrm>
          <a:prstGeom prst="straightConnector1">
            <a:avLst/>
          </a:prstGeom>
          <a:noFill/>
          <a:ln w="9525" cap="flat" cmpd="sng">
            <a:solidFill>
              <a:srgbClr val="CCCCCC"/>
            </a:solidFill>
            <a:prstDash val="solid"/>
            <a:round/>
            <a:headEnd type="none" w="med" len="med"/>
            <a:tailEnd type="none" w="med" len="med"/>
          </a:ln>
        </p:spPr>
      </p:cxnSp>
      <p:sp>
        <p:nvSpPr>
          <p:cNvPr id="103" name="Google Shape;103;p14"/>
          <p:cNvSpPr txBox="1">
            <a:spLocks noGrp="1"/>
          </p:cNvSpPr>
          <p:nvPr>
            <p:ph type="ctrTitle" idx="4294967295"/>
          </p:nvPr>
        </p:nvSpPr>
        <p:spPr>
          <a:xfrm>
            <a:off x="2330536" y="709148"/>
            <a:ext cx="4908000" cy="1159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3200" dirty="0"/>
              <a:t>What’s the </a:t>
            </a:r>
            <a:br>
              <a:rPr lang="en-US" sz="3200" dirty="0"/>
            </a:br>
            <a:r>
              <a:rPr lang="en-US" sz="3200" dirty="0"/>
              <a:t>Criteria?</a:t>
            </a:r>
            <a:endParaRPr sz="3200" dirty="0"/>
          </a:p>
        </p:txBody>
      </p:sp>
      <p:cxnSp>
        <p:nvCxnSpPr>
          <p:cNvPr id="104" name="Google Shape;104;p14"/>
          <p:cNvCxnSpPr/>
          <p:nvPr/>
        </p:nvCxnSpPr>
        <p:spPr>
          <a:xfrm>
            <a:off x="4738400" y="1428750"/>
            <a:ext cx="4405500" cy="0"/>
          </a:xfrm>
          <a:prstGeom prst="straightConnector1">
            <a:avLst/>
          </a:prstGeom>
          <a:noFill/>
          <a:ln w="9525" cap="flat" cmpd="sng">
            <a:solidFill>
              <a:srgbClr val="CCCCCC"/>
            </a:solidFill>
            <a:prstDash val="solid"/>
            <a:round/>
            <a:headEnd type="none" w="med" len="med"/>
            <a:tailEnd type="none" w="med" len="med"/>
          </a:ln>
        </p:spPr>
      </p:cxnSp>
      <p:sp>
        <p:nvSpPr>
          <p:cNvPr id="3" name="TextBox 2">
            <a:extLst>
              <a:ext uri="{FF2B5EF4-FFF2-40B4-BE49-F238E27FC236}">
                <a16:creationId xmlns:a16="http://schemas.microsoft.com/office/drawing/2014/main" id="{680F911B-4883-467C-AE05-5397D5DD4782}"/>
              </a:ext>
            </a:extLst>
          </p:cNvPr>
          <p:cNvSpPr txBox="1"/>
          <p:nvPr/>
        </p:nvSpPr>
        <p:spPr>
          <a:xfrm>
            <a:off x="1718175" y="2127905"/>
            <a:ext cx="6679467" cy="1569660"/>
          </a:xfrm>
          <a:prstGeom prst="rect">
            <a:avLst/>
          </a:prstGeom>
          <a:noFill/>
        </p:spPr>
        <p:txBody>
          <a:bodyPr wrap="square" rtlCol="0">
            <a:spAutoFit/>
          </a:bodyPr>
          <a:lstStyle/>
          <a:p>
            <a:r>
              <a:rPr lang="en-US" sz="2800" dirty="0">
                <a:latin typeface="Quattrocento Sans" panose="020B0604020202020204" charset="0"/>
              </a:rPr>
              <a:t>Write down criteria for judging the ideas. </a:t>
            </a:r>
          </a:p>
          <a:p>
            <a:endParaRPr lang="en-US" sz="1200" dirty="0">
              <a:latin typeface="Quattrocento Sans" panose="020B0604020202020204" charset="0"/>
            </a:endParaRPr>
          </a:p>
          <a:p>
            <a:r>
              <a:rPr lang="en-US" sz="2800" dirty="0">
                <a:latin typeface="Quattrocento Sans" panose="020B0604020202020204" charset="0"/>
              </a:rPr>
              <a:t>Should . . .</a:t>
            </a:r>
          </a:p>
          <a:p>
            <a:pPr marL="457200" lvl="1" indent="-457200">
              <a:buFont typeface="Arial" panose="020B0604020202020204" pitchFamily="34" charset="0"/>
              <a:buChar char="•"/>
            </a:pPr>
            <a:endParaRPr lang="en-US" sz="2800" dirty="0">
              <a:latin typeface="Quattrocento Sans" panose="020B0604020202020204" charset="0"/>
            </a:endParaRPr>
          </a:p>
        </p:txBody>
      </p:sp>
      <p:pic>
        <p:nvPicPr>
          <p:cNvPr id="2050" name="Picture 2" descr="Related image">
            <a:extLst>
              <a:ext uri="{FF2B5EF4-FFF2-40B4-BE49-F238E27FC236}">
                <a16:creationId xmlns:a16="http://schemas.microsoft.com/office/drawing/2014/main" id="{5892A6AF-7984-477C-84B6-3A2C659655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223" y="186108"/>
            <a:ext cx="1822540" cy="182254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23F62D7-CC45-42C9-A57E-FE4A6B1086FF}"/>
              </a:ext>
            </a:extLst>
          </p:cNvPr>
          <p:cNvSpPr txBox="1"/>
          <p:nvPr/>
        </p:nvSpPr>
        <p:spPr>
          <a:xfrm>
            <a:off x="3826477" y="3041650"/>
            <a:ext cx="4838700" cy="1323439"/>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Quattrocento Sans" panose="020B0604020202020204" charset="0"/>
              </a:rPr>
              <a:t>be cost effective</a:t>
            </a:r>
          </a:p>
          <a:p>
            <a:pPr marL="285750" indent="-285750">
              <a:buFont typeface="Arial" panose="020B0604020202020204" pitchFamily="34" charset="0"/>
              <a:buChar char="•"/>
            </a:pPr>
            <a:r>
              <a:rPr lang="en-US" sz="1600" dirty="0">
                <a:latin typeface="Quattrocento Sans" panose="020B0604020202020204" charset="0"/>
              </a:rPr>
              <a:t>be impactful—best outcome</a:t>
            </a:r>
          </a:p>
          <a:p>
            <a:pPr marL="285750" indent="-285750">
              <a:buFont typeface="Arial" panose="020B0604020202020204" pitchFamily="34" charset="0"/>
              <a:buChar char="•"/>
            </a:pPr>
            <a:r>
              <a:rPr lang="en-US" sz="1600" dirty="0">
                <a:latin typeface="Quattrocento Sans" panose="020B0604020202020204" charset="0"/>
              </a:rPr>
              <a:t>use available volunteer strengths &amp; resources</a:t>
            </a:r>
          </a:p>
          <a:p>
            <a:pPr marL="285750" indent="-285750">
              <a:buFont typeface="Arial" panose="020B0604020202020204" pitchFamily="34" charset="0"/>
              <a:buChar char="•"/>
            </a:pPr>
            <a:r>
              <a:rPr lang="en-US" sz="1600" dirty="0">
                <a:latin typeface="Quattrocento Sans" panose="020B0604020202020204" charset="0"/>
              </a:rPr>
              <a:t>represent local agriculture</a:t>
            </a:r>
          </a:p>
          <a:p>
            <a:pPr marL="285750" indent="-285750">
              <a:buFont typeface="Arial" panose="020B0604020202020204" pitchFamily="34" charset="0"/>
              <a:buChar char="•"/>
            </a:pPr>
            <a:r>
              <a:rPr lang="en-US" sz="1600" dirty="0">
                <a:latin typeface="Quattrocento Sans" panose="020B0604020202020204" charset="0"/>
              </a:rPr>
              <a:t>be possible to finish by August 15</a:t>
            </a:r>
          </a:p>
        </p:txBody>
      </p:sp>
    </p:spTree>
    <p:extLst>
      <p:ext uri="{BB962C8B-B14F-4D97-AF65-F5344CB8AC3E}">
        <p14:creationId xmlns:p14="http://schemas.microsoft.com/office/powerpoint/2010/main" val="5505918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lated image">
            <a:extLst>
              <a:ext uri="{FF2B5EF4-FFF2-40B4-BE49-F238E27FC236}">
                <a16:creationId xmlns:a16="http://schemas.microsoft.com/office/drawing/2014/main" id="{FFFB8155-FF9F-4D39-A8E7-A95C4C9F9A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0" y="-253219"/>
            <a:ext cx="9652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Flowchart: Connector 4">
            <a:extLst>
              <a:ext uri="{FF2B5EF4-FFF2-40B4-BE49-F238E27FC236}">
                <a16:creationId xmlns:a16="http://schemas.microsoft.com/office/drawing/2014/main" id="{BB26649E-C76D-4764-9B49-9693282F4E7B}"/>
              </a:ext>
            </a:extLst>
          </p:cNvPr>
          <p:cNvSpPr/>
          <p:nvPr/>
        </p:nvSpPr>
        <p:spPr>
          <a:xfrm>
            <a:off x="3847604" y="147711"/>
            <a:ext cx="1427782" cy="1174652"/>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computer, laptop&#10;&#10;Description generated with high confidence">
            <a:extLst>
              <a:ext uri="{FF2B5EF4-FFF2-40B4-BE49-F238E27FC236}">
                <a16:creationId xmlns:a16="http://schemas.microsoft.com/office/drawing/2014/main" id="{E5878A22-DDA2-4360-BE8F-CBA12D90050B}"/>
              </a:ext>
            </a:extLst>
          </p:cNvPr>
          <p:cNvPicPr>
            <a:picLocks noChangeAspect="1"/>
          </p:cNvPicPr>
          <p:nvPr/>
        </p:nvPicPr>
        <p:blipFill>
          <a:blip r:embed="rId4"/>
          <a:stretch>
            <a:fillRect/>
          </a:stretch>
        </p:blipFill>
        <p:spPr>
          <a:xfrm>
            <a:off x="3938829" y="420521"/>
            <a:ext cx="1266341" cy="629032"/>
          </a:xfrm>
          <a:prstGeom prst="rect">
            <a:avLst/>
          </a:prstGeom>
        </p:spPr>
      </p:pic>
    </p:spTree>
    <p:extLst>
      <p:ext uri="{BB962C8B-B14F-4D97-AF65-F5344CB8AC3E}">
        <p14:creationId xmlns:p14="http://schemas.microsoft.com/office/powerpoint/2010/main" val="5206202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7C3F88-19A1-46ED-8CF4-363434614C6A}"/>
              </a:ext>
            </a:extLst>
          </p:cNvPr>
          <p:cNvPicPr>
            <a:picLocks noChangeAspect="1"/>
          </p:cNvPicPr>
          <p:nvPr/>
        </p:nvPicPr>
        <p:blipFill rotWithShape="1">
          <a:blip r:embed="rId3"/>
          <a:srcRect l="32947" t="28272" r="32177" b="15062"/>
          <a:stretch/>
        </p:blipFill>
        <p:spPr>
          <a:xfrm>
            <a:off x="2801748" y="831850"/>
            <a:ext cx="3599052" cy="3654790"/>
          </a:xfrm>
          <a:prstGeom prst="rect">
            <a:avLst/>
          </a:prstGeom>
        </p:spPr>
      </p:pic>
      <p:cxnSp>
        <p:nvCxnSpPr>
          <p:cNvPr id="4" name="Straight Connector 3">
            <a:extLst>
              <a:ext uri="{FF2B5EF4-FFF2-40B4-BE49-F238E27FC236}">
                <a16:creationId xmlns:a16="http://schemas.microsoft.com/office/drawing/2014/main" id="{B56004B4-0C66-4DE1-846B-6AC93E2BA4CC}"/>
              </a:ext>
            </a:extLst>
          </p:cNvPr>
          <p:cNvCxnSpPr/>
          <p:nvPr/>
        </p:nvCxnSpPr>
        <p:spPr>
          <a:xfrm flipH="1">
            <a:off x="3149600" y="831850"/>
            <a:ext cx="3251200" cy="320675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7B2E244-A481-421C-A7C4-3922EA7F85BE}"/>
              </a:ext>
            </a:extLst>
          </p:cNvPr>
          <p:cNvCxnSpPr/>
          <p:nvPr/>
        </p:nvCxnSpPr>
        <p:spPr>
          <a:xfrm>
            <a:off x="3149600" y="4038600"/>
            <a:ext cx="44640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EC02EE3-7442-4AA1-ACFE-5D7E4B201AA6}"/>
              </a:ext>
            </a:extLst>
          </p:cNvPr>
          <p:cNvCxnSpPr>
            <a:cxnSpLocks/>
          </p:cNvCxnSpPr>
          <p:nvPr/>
        </p:nvCxnSpPr>
        <p:spPr>
          <a:xfrm flipH="1" flipV="1">
            <a:off x="3295650" y="95250"/>
            <a:ext cx="4318000" cy="39433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BFFF8E6-CBF7-45ED-BF47-79436C468C4C}"/>
              </a:ext>
            </a:extLst>
          </p:cNvPr>
          <p:cNvCxnSpPr>
            <a:cxnSpLocks/>
          </p:cNvCxnSpPr>
          <p:nvPr/>
        </p:nvCxnSpPr>
        <p:spPr>
          <a:xfrm>
            <a:off x="3295650" y="95250"/>
            <a:ext cx="0" cy="394335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57408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3" name="Google Shape;71;p12">
            <a:extLst>
              <a:ext uri="{FF2B5EF4-FFF2-40B4-BE49-F238E27FC236}">
                <a16:creationId xmlns:a16="http://schemas.microsoft.com/office/drawing/2014/main" id="{3CBDBAE5-7E57-4EDE-8216-480B1589D6D3}"/>
              </a:ext>
            </a:extLst>
          </p:cNvPr>
          <p:cNvSpPr txBox="1">
            <a:spLocks/>
          </p:cNvSpPr>
          <p:nvPr/>
        </p:nvSpPr>
        <p:spPr>
          <a:xfrm>
            <a:off x="558949" y="2720896"/>
            <a:ext cx="4184037" cy="951571"/>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4400" b="1" dirty="0">
                <a:solidFill>
                  <a:srgbClr val="FFFF00"/>
                </a:solidFill>
                <a:latin typeface="Lora" panose="020B0604020202020204" charset="0"/>
              </a:rPr>
              <a:t>Brainstorming</a:t>
            </a:r>
          </a:p>
        </p:txBody>
      </p:sp>
      <p:sp>
        <p:nvSpPr>
          <p:cNvPr id="4" name="TextBox 3">
            <a:extLst>
              <a:ext uri="{FF2B5EF4-FFF2-40B4-BE49-F238E27FC236}">
                <a16:creationId xmlns:a16="http://schemas.microsoft.com/office/drawing/2014/main" id="{7ED8FD66-B3F4-488C-A163-5D73F97B5BF5}"/>
              </a:ext>
            </a:extLst>
          </p:cNvPr>
          <p:cNvSpPr txBox="1"/>
          <p:nvPr/>
        </p:nvSpPr>
        <p:spPr>
          <a:xfrm>
            <a:off x="1910576" y="3513301"/>
            <a:ext cx="4096215" cy="400110"/>
          </a:xfrm>
          <a:prstGeom prst="rect">
            <a:avLst/>
          </a:prstGeom>
          <a:noFill/>
        </p:spPr>
        <p:txBody>
          <a:bodyPr wrap="square" rtlCol="0">
            <a:spAutoFit/>
          </a:bodyPr>
          <a:lstStyle/>
          <a:p>
            <a:r>
              <a:rPr lang="en-US" sz="2000" dirty="0">
                <a:solidFill>
                  <a:schemeClr val="bg1"/>
                </a:solidFill>
                <a:latin typeface="Quattrocento Sans" panose="020B0604020202020204" charset="0"/>
              </a:rPr>
              <a:t>Innovative Thinking</a:t>
            </a:r>
          </a:p>
        </p:txBody>
      </p:sp>
    </p:spTree>
    <p:extLst>
      <p:ext uri="{BB962C8B-B14F-4D97-AF65-F5344CB8AC3E}">
        <p14:creationId xmlns:p14="http://schemas.microsoft.com/office/powerpoint/2010/main" val="3479675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123"/>
        <p:cNvGrpSpPr/>
        <p:nvPr/>
      </p:nvGrpSpPr>
      <p:grpSpPr>
        <a:xfrm>
          <a:off x="0" y="0"/>
          <a:ext cx="0" cy="0"/>
          <a:chOff x="0" y="0"/>
          <a:chExt cx="0" cy="0"/>
        </a:xfrm>
      </p:grpSpPr>
      <p:sp>
        <p:nvSpPr>
          <p:cNvPr id="124" name="Google Shape;124;p17"/>
          <p:cNvSpPr txBox="1">
            <a:spLocks noGrp="1"/>
          </p:cNvSpPr>
          <p:nvPr>
            <p:ph type="title" idx="4294967295"/>
          </p:nvPr>
        </p:nvSpPr>
        <p:spPr>
          <a:xfrm>
            <a:off x="3344068" y="2264569"/>
            <a:ext cx="3921125" cy="436562"/>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800" dirty="0"/>
              <a:t>Group </a:t>
            </a:r>
            <a:br>
              <a:rPr lang="en-US" sz="2800" dirty="0"/>
            </a:br>
            <a:r>
              <a:rPr lang="en-US" sz="2800" dirty="0"/>
              <a:t>Brainstorming</a:t>
            </a:r>
            <a:endParaRPr sz="2800" dirty="0">
              <a:highlight>
                <a:srgbClr val="FFCD00"/>
              </a:highligh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pattFill prst="pct5">
          <a:fgClr>
            <a:schemeClr val="lt1"/>
          </a:fgClr>
          <a:bgClr>
            <a:schemeClr val="bg1"/>
          </a:bgClr>
        </a:pattFill>
        <a:effectLst/>
      </p:bgPr>
    </p:bg>
    <p:spTree>
      <p:nvGrpSpPr>
        <p:cNvPr id="1" name="Shape 70"/>
        <p:cNvGrpSpPr/>
        <p:nvPr/>
      </p:nvGrpSpPr>
      <p:grpSpPr>
        <a:xfrm>
          <a:off x="0" y="0"/>
          <a:ext cx="0" cy="0"/>
          <a:chOff x="0" y="0"/>
          <a:chExt cx="0" cy="0"/>
        </a:xfrm>
      </p:grpSpPr>
      <p:sp>
        <p:nvSpPr>
          <p:cNvPr id="71" name="Google Shape;71;p12"/>
          <p:cNvSpPr txBox="1">
            <a:spLocks noGrp="1"/>
          </p:cNvSpPr>
          <p:nvPr>
            <p:ph type="ctrTitle"/>
          </p:nvPr>
        </p:nvSpPr>
        <p:spPr>
          <a:xfrm>
            <a:off x="498315" y="0"/>
            <a:ext cx="5766120"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4400" dirty="0">
                <a:solidFill>
                  <a:schemeClr val="tx1"/>
                </a:solidFill>
              </a:rPr>
              <a:t>The Opportunity</a:t>
            </a:r>
            <a:endParaRPr sz="4000" dirty="0">
              <a:solidFill>
                <a:schemeClr val="tx1"/>
              </a:solidFill>
            </a:endParaRPr>
          </a:p>
        </p:txBody>
      </p:sp>
      <p:pic>
        <p:nvPicPr>
          <p:cNvPr id="1028" name="Picture 4" descr="Related image">
            <a:extLst>
              <a:ext uri="{FF2B5EF4-FFF2-40B4-BE49-F238E27FC236}">
                <a16:creationId xmlns:a16="http://schemas.microsoft.com/office/drawing/2014/main" id="{25E39108-CE51-4B0F-B3D5-4E38AC371AD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196" r="22361"/>
          <a:stretch/>
        </p:blipFill>
        <p:spPr bwMode="auto">
          <a:xfrm>
            <a:off x="6401601" y="262872"/>
            <a:ext cx="2150889" cy="198502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A253533-E9AB-4DF1-9356-7BC28FE8EF56}"/>
              </a:ext>
            </a:extLst>
          </p:cNvPr>
          <p:cNvSpPr txBox="1"/>
          <p:nvPr/>
        </p:nvSpPr>
        <p:spPr>
          <a:xfrm>
            <a:off x="572460" y="1216848"/>
            <a:ext cx="5327650" cy="2062103"/>
          </a:xfrm>
          <a:prstGeom prst="rect">
            <a:avLst/>
          </a:prstGeom>
          <a:noFill/>
        </p:spPr>
        <p:txBody>
          <a:bodyPr wrap="square" rtlCol="0">
            <a:spAutoFit/>
          </a:bodyPr>
          <a:lstStyle/>
          <a:p>
            <a:r>
              <a:rPr lang="en-US" sz="1600" dirty="0">
                <a:latin typeface="Quattrocento Sans" panose="020B0604020202020204" charset="0"/>
              </a:rPr>
              <a:t>Your community is starting a new </a:t>
            </a:r>
            <a:r>
              <a:rPr lang="en-US" b="1" dirty="0"/>
              <a:t>Days of the West </a:t>
            </a:r>
            <a:r>
              <a:rPr lang="en-US" sz="1600" b="1" dirty="0">
                <a:latin typeface="Quattrocento Sans" panose="020B0604020202020204" charset="0"/>
              </a:rPr>
              <a:t>Festival </a:t>
            </a:r>
            <a:r>
              <a:rPr lang="en-US" sz="1600" dirty="0">
                <a:latin typeface="Quattrocento Sans" panose="020B0604020202020204" charset="0"/>
              </a:rPr>
              <a:t>that will be held the last weekend in August.  The festival organizer has approached your county Farm Bureau to host an event highlighting agriculture during the festival weekend.</a:t>
            </a:r>
          </a:p>
          <a:p>
            <a:endParaRPr lang="en-US" sz="1600" dirty="0">
              <a:latin typeface="Quattrocento Sans" panose="020B0604020202020204" charset="0"/>
            </a:endParaRPr>
          </a:p>
          <a:p>
            <a:r>
              <a:rPr lang="en-US" sz="1600" dirty="0">
                <a:latin typeface="Quattrocento Sans" panose="020B0604020202020204" charset="0"/>
              </a:rPr>
              <a:t>You are meeting to brainstorm ideas for a family-friendly activity to host during the festival.</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cxnSp>
        <p:nvCxnSpPr>
          <p:cNvPr id="101" name="Google Shape;101;p14"/>
          <p:cNvCxnSpPr/>
          <p:nvPr/>
        </p:nvCxnSpPr>
        <p:spPr>
          <a:xfrm>
            <a:off x="6450" y="1428750"/>
            <a:ext cx="2397300" cy="0"/>
          </a:xfrm>
          <a:prstGeom prst="straightConnector1">
            <a:avLst/>
          </a:prstGeom>
          <a:noFill/>
          <a:ln w="9525" cap="flat" cmpd="sng">
            <a:solidFill>
              <a:srgbClr val="CCCCCC"/>
            </a:solidFill>
            <a:prstDash val="solid"/>
            <a:round/>
            <a:headEnd type="none" w="med" len="med"/>
            <a:tailEnd type="none" w="med" len="med"/>
          </a:ln>
        </p:spPr>
      </p:cxnSp>
      <p:sp>
        <p:nvSpPr>
          <p:cNvPr id="103" name="Google Shape;103;p14"/>
          <p:cNvSpPr txBox="1">
            <a:spLocks noGrp="1"/>
          </p:cNvSpPr>
          <p:nvPr>
            <p:ph type="ctrTitle" idx="4294967295"/>
          </p:nvPr>
        </p:nvSpPr>
        <p:spPr>
          <a:xfrm>
            <a:off x="2118000" y="804398"/>
            <a:ext cx="4908000" cy="1159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4000" dirty="0"/>
              <a:t>Brainstorming</a:t>
            </a:r>
            <a:br>
              <a:rPr lang="en-US" sz="4000" dirty="0"/>
            </a:br>
            <a:r>
              <a:rPr lang="en-US" sz="4000" dirty="0"/>
              <a:t>Guidelines</a:t>
            </a:r>
            <a:endParaRPr sz="4000" dirty="0"/>
          </a:p>
        </p:txBody>
      </p:sp>
      <p:cxnSp>
        <p:nvCxnSpPr>
          <p:cNvPr id="104" name="Google Shape;104;p14"/>
          <p:cNvCxnSpPr/>
          <p:nvPr/>
        </p:nvCxnSpPr>
        <p:spPr>
          <a:xfrm>
            <a:off x="4738400" y="1428750"/>
            <a:ext cx="4405500" cy="0"/>
          </a:xfrm>
          <a:prstGeom prst="straightConnector1">
            <a:avLst/>
          </a:prstGeom>
          <a:noFill/>
          <a:ln w="9525" cap="flat" cmpd="sng">
            <a:solidFill>
              <a:srgbClr val="CCCCCC"/>
            </a:solidFill>
            <a:prstDash val="solid"/>
            <a:round/>
            <a:headEnd type="none" w="med" len="med"/>
            <a:tailEnd type="none" w="med" len="med"/>
          </a:ln>
        </p:spPr>
      </p:cxnSp>
      <p:sp>
        <p:nvSpPr>
          <p:cNvPr id="3" name="TextBox 2">
            <a:extLst>
              <a:ext uri="{FF2B5EF4-FFF2-40B4-BE49-F238E27FC236}">
                <a16:creationId xmlns:a16="http://schemas.microsoft.com/office/drawing/2014/main" id="{680F911B-4883-467C-AE05-5397D5DD4782}"/>
              </a:ext>
            </a:extLst>
          </p:cNvPr>
          <p:cNvSpPr txBox="1"/>
          <p:nvPr/>
        </p:nvSpPr>
        <p:spPr>
          <a:xfrm>
            <a:off x="1788025" y="2008648"/>
            <a:ext cx="6679467" cy="2246769"/>
          </a:xfrm>
          <a:prstGeom prst="rect">
            <a:avLst/>
          </a:prstGeom>
          <a:noFill/>
        </p:spPr>
        <p:txBody>
          <a:bodyPr wrap="square" rtlCol="0">
            <a:spAutoFit/>
          </a:bodyPr>
          <a:lstStyle/>
          <a:p>
            <a:pPr marL="457200" indent="-457200">
              <a:buFont typeface="Arial" panose="020B0604020202020204" pitchFamily="34" charset="0"/>
              <a:buChar char="•"/>
            </a:pPr>
            <a:r>
              <a:rPr lang="en-US" sz="2800" dirty="0">
                <a:latin typeface="Quattrocento Sans" panose="020B0604020202020204" charset="0"/>
              </a:rPr>
              <a:t>Generate many, varied ideas</a:t>
            </a:r>
          </a:p>
          <a:p>
            <a:pPr marL="457200" indent="-457200">
              <a:buFont typeface="Arial" panose="020B0604020202020204" pitchFamily="34" charset="0"/>
              <a:buChar char="•"/>
            </a:pPr>
            <a:r>
              <a:rPr lang="en-US" sz="2800" dirty="0">
                <a:latin typeface="Quattrocento Sans" panose="020B0604020202020204" charset="0"/>
              </a:rPr>
              <a:t>Think outside the box </a:t>
            </a:r>
            <a:r>
              <a:rPr lang="en-US" dirty="0">
                <a:latin typeface="Quattrocento Sans" panose="020B0604020202020204" charset="0"/>
              </a:rPr>
              <a:t>(Wild ideas are encouraged.)</a:t>
            </a:r>
            <a:endParaRPr lang="en-US" sz="2800" dirty="0">
              <a:latin typeface="Quattrocento Sans" panose="020B0604020202020204" charset="0"/>
            </a:endParaRPr>
          </a:p>
          <a:p>
            <a:pPr marL="457200" indent="-457200">
              <a:buFont typeface="Arial" panose="020B0604020202020204" pitchFamily="34" charset="0"/>
              <a:buChar char="•"/>
            </a:pPr>
            <a:r>
              <a:rPr lang="en-US" sz="2800" dirty="0">
                <a:latin typeface="Quattrocento Sans" panose="020B0604020202020204" charset="0"/>
              </a:rPr>
              <a:t>Build on the ideas of others</a:t>
            </a:r>
          </a:p>
          <a:p>
            <a:pPr marL="457200" indent="-457200">
              <a:buFont typeface="Arial" panose="020B0604020202020204" pitchFamily="34" charset="0"/>
              <a:buChar char="•"/>
            </a:pPr>
            <a:r>
              <a:rPr lang="en-US" sz="2800" dirty="0">
                <a:latin typeface="Quattrocento Sans" panose="020B0604020202020204" charset="0"/>
              </a:rPr>
              <a:t>Defer judgment (no criticism)</a:t>
            </a:r>
          </a:p>
          <a:p>
            <a:pPr marL="457200" indent="-457200">
              <a:buFont typeface="Arial" panose="020B0604020202020204" pitchFamily="34" charset="0"/>
              <a:buChar char="•"/>
            </a:pPr>
            <a:r>
              <a:rPr lang="en-US" sz="2800" dirty="0">
                <a:latin typeface="Quattrocento Sans" panose="020B0604020202020204" charset="0"/>
              </a:rPr>
              <a:t>Stay on topic</a:t>
            </a:r>
          </a:p>
        </p:txBody>
      </p:sp>
      <p:pic>
        <p:nvPicPr>
          <p:cNvPr id="2050" name="Picture 2" descr="Related image">
            <a:extLst>
              <a:ext uri="{FF2B5EF4-FFF2-40B4-BE49-F238E27FC236}">
                <a16:creationId xmlns:a16="http://schemas.microsoft.com/office/drawing/2014/main" id="{5892A6AF-7984-477C-84B6-3A2C659655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223" y="186108"/>
            <a:ext cx="1822540" cy="1822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20183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7" name="Google Shape;137;p18"/>
          <p:cNvSpPr txBox="1">
            <a:spLocks noGrp="1"/>
          </p:cNvSpPr>
          <p:nvPr>
            <p:ph type="subTitle" idx="4294967295"/>
          </p:nvPr>
        </p:nvSpPr>
        <p:spPr>
          <a:xfrm>
            <a:off x="2765963" y="2436128"/>
            <a:ext cx="5777264" cy="784800"/>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US" sz="3600" dirty="0"/>
              <a:t>build on each others’ ideas.</a:t>
            </a:r>
            <a:endParaRPr sz="3600" dirty="0"/>
          </a:p>
        </p:txBody>
      </p:sp>
      <p:cxnSp>
        <p:nvCxnSpPr>
          <p:cNvPr id="138" name="Google Shape;138;p18"/>
          <p:cNvCxnSpPr/>
          <p:nvPr/>
        </p:nvCxnSpPr>
        <p:spPr>
          <a:xfrm>
            <a:off x="-6025" y="1668728"/>
            <a:ext cx="9162000" cy="0"/>
          </a:xfrm>
          <a:prstGeom prst="straightConnector1">
            <a:avLst/>
          </a:prstGeom>
          <a:noFill/>
          <a:ln w="9525" cap="flat" cmpd="sng">
            <a:solidFill>
              <a:srgbClr val="CCCCCC"/>
            </a:solidFill>
            <a:prstDash val="solid"/>
            <a:round/>
            <a:headEnd type="none" w="med" len="med"/>
            <a:tailEnd type="none" w="med" len="med"/>
          </a:ln>
        </p:spPr>
      </p:cxnSp>
      <p:sp>
        <p:nvSpPr>
          <p:cNvPr id="139" name="Google Shape;139;p18"/>
          <p:cNvSpPr/>
          <p:nvPr/>
        </p:nvSpPr>
        <p:spPr>
          <a:xfrm>
            <a:off x="849825" y="566978"/>
            <a:ext cx="2203500" cy="2203500"/>
          </a:xfrm>
          <a:prstGeom prst="ellipse">
            <a:avLst/>
          </a:prstGeom>
          <a:solidFill>
            <a:srgbClr val="FFC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6" name="Google Shape;136;p18"/>
          <p:cNvSpPr txBox="1">
            <a:spLocks noGrp="1"/>
          </p:cNvSpPr>
          <p:nvPr>
            <p:ph type="ctrTitle" idx="4294967295"/>
          </p:nvPr>
        </p:nvSpPr>
        <p:spPr>
          <a:xfrm>
            <a:off x="541350" y="1088828"/>
            <a:ext cx="2820450" cy="115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600" dirty="0"/>
              <a:t>Then</a:t>
            </a:r>
            <a:r>
              <a:rPr lang="en-US" sz="4400" dirty="0"/>
              <a:t>. . .</a:t>
            </a:r>
            <a:endParaRPr sz="4400" dirty="0"/>
          </a:p>
        </p:txBody>
      </p:sp>
      <p:pic>
        <p:nvPicPr>
          <p:cNvPr id="19" name="Picture 2" descr="Related image">
            <a:extLst>
              <a:ext uri="{FF2B5EF4-FFF2-40B4-BE49-F238E27FC236}">
                <a16:creationId xmlns:a16="http://schemas.microsoft.com/office/drawing/2014/main" id="{5B69BC4E-2F89-407A-AE61-7DE241DD7A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933"/>
          <a:stretch/>
        </p:blipFill>
        <p:spPr bwMode="auto">
          <a:xfrm>
            <a:off x="4474201" y="143522"/>
            <a:ext cx="4178455" cy="236736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cxnSp>
        <p:nvCxnSpPr>
          <p:cNvPr id="101" name="Google Shape;101;p14"/>
          <p:cNvCxnSpPr/>
          <p:nvPr/>
        </p:nvCxnSpPr>
        <p:spPr>
          <a:xfrm>
            <a:off x="6450" y="1428750"/>
            <a:ext cx="2397300" cy="0"/>
          </a:xfrm>
          <a:prstGeom prst="straightConnector1">
            <a:avLst/>
          </a:prstGeom>
          <a:noFill/>
          <a:ln w="9525" cap="flat" cmpd="sng">
            <a:solidFill>
              <a:srgbClr val="CCCCCC"/>
            </a:solidFill>
            <a:prstDash val="solid"/>
            <a:round/>
            <a:headEnd type="none" w="med" len="med"/>
            <a:tailEnd type="none" w="med" len="med"/>
          </a:ln>
        </p:spPr>
      </p:cxnSp>
      <p:sp>
        <p:nvSpPr>
          <p:cNvPr id="103" name="Google Shape;103;p14"/>
          <p:cNvSpPr txBox="1">
            <a:spLocks noGrp="1"/>
          </p:cNvSpPr>
          <p:nvPr>
            <p:ph type="ctrTitle" idx="4294967295"/>
          </p:nvPr>
        </p:nvSpPr>
        <p:spPr>
          <a:xfrm>
            <a:off x="205189" y="592862"/>
            <a:ext cx="4908000" cy="1159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4400" dirty="0"/>
              <a:t>Yes, and. . .</a:t>
            </a:r>
            <a:endParaRPr sz="4400" dirty="0"/>
          </a:p>
        </p:txBody>
      </p:sp>
      <p:cxnSp>
        <p:nvCxnSpPr>
          <p:cNvPr id="104" name="Google Shape;104;p14"/>
          <p:cNvCxnSpPr/>
          <p:nvPr/>
        </p:nvCxnSpPr>
        <p:spPr>
          <a:xfrm>
            <a:off x="4738400" y="1428750"/>
            <a:ext cx="4405500" cy="0"/>
          </a:xfrm>
          <a:prstGeom prst="straightConnector1">
            <a:avLst/>
          </a:prstGeom>
          <a:noFill/>
          <a:ln w="9525" cap="flat" cmpd="sng">
            <a:solidFill>
              <a:srgbClr val="CCCCCC"/>
            </a:solidFill>
            <a:prstDash val="solid"/>
            <a:round/>
            <a:headEnd type="none" w="med" len="med"/>
            <a:tailEnd type="none" w="med" len="med"/>
          </a:ln>
        </p:spPr>
      </p:cxnSp>
      <p:pic>
        <p:nvPicPr>
          <p:cNvPr id="3082" name="Picture 10" descr="Image result for cheese, fruit and crackers">
            <a:extLst>
              <a:ext uri="{FF2B5EF4-FFF2-40B4-BE49-F238E27FC236}">
                <a16:creationId xmlns:a16="http://schemas.microsoft.com/office/drawing/2014/main" id="{BA32A0E3-1997-4FBE-8C8C-1EB5FC4FA9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941" y="1572170"/>
            <a:ext cx="2216756" cy="332205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picnic basket">
            <a:extLst>
              <a:ext uri="{FF2B5EF4-FFF2-40B4-BE49-F238E27FC236}">
                <a16:creationId xmlns:a16="http://schemas.microsoft.com/office/drawing/2014/main" id="{4F74722A-4D2B-4698-A268-920C03AB4D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8902" y="56288"/>
            <a:ext cx="3277067" cy="3277067"/>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Related image">
            <a:extLst>
              <a:ext uri="{FF2B5EF4-FFF2-40B4-BE49-F238E27FC236}">
                <a16:creationId xmlns:a16="http://schemas.microsoft.com/office/drawing/2014/main" id="{0DF9B0C0-5241-4587-96A9-D9018BC046E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7778" b="27778"/>
          <a:stretch/>
        </p:blipFill>
        <p:spPr bwMode="auto">
          <a:xfrm rot="834469">
            <a:off x="2915780" y="2918128"/>
            <a:ext cx="3098636" cy="17748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ppt_x"/>
                                          </p:val>
                                        </p:tav>
                                        <p:tav tm="100000">
                                          <p:val>
                                            <p:strVal val="#ppt_x"/>
                                          </p:val>
                                        </p:tav>
                                      </p:tavLst>
                                    </p:anim>
                                    <p:anim calcmode="lin" valueType="num">
                                      <p:cBhvr additive="base">
                                        <p:cTn id="8"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082"/>
                                        </p:tgtEl>
                                        <p:attrNameLst>
                                          <p:attrName>style.visibility</p:attrName>
                                        </p:attrNameLst>
                                      </p:cBhvr>
                                      <p:to>
                                        <p:strVal val="visible"/>
                                      </p:to>
                                    </p:set>
                                    <p:animEffect transition="in" filter="fade">
                                      <p:cBhvr>
                                        <p:cTn id="13" dur="1000"/>
                                        <p:tgtEl>
                                          <p:spTgt spid="3082"/>
                                        </p:tgtEl>
                                      </p:cBhvr>
                                    </p:animEffect>
                                    <p:anim calcmode="lin" valueType="num">
                                      <p:cBhvr>
                                        <p:cTn id="14" dur="1000" fill="hold"/>
                                        <p:tgtEl>
                                          <p:spTgt spid="3082"/>
                                        </p:tgtEl>
                                        <p:attrNameLst>
                                          <p:attrName>ppt_x</p:attrName>
                                        </p:attrNameLst>
                                      </p:cBhvr>
                                      <p:tavLst>
                                        <p:tav tm="0">
                                          <p:val>
                                            <p:strVal val="#ppt_x"/>
                                          </p:val>
                                        </p:tav>
                                        <p:tav tm="100000">
                                          <p:val>
                                            <p:strVal val="#ppt_x"/>
                                          </p:val>
                                        </p:tav>
                                      </p:tavLst>
                                    </p:anim>
                                    <p:anim calcmode="lin" valueType="num">
                                      <p:cBhvr>
                                        <p:cTn id="15" dur="1000" fill="hold"/>
                                        <p:tgtEl>
                                          <p:spTgt spid="308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0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cxnSp>
        <p:nvCxnSpPr>
          <p:cNvPr id="101" name="Google Shape;101;p14"/>
          <p:cNvCxnSpPr/>
          <p:nvPr/>
        </p:nvCxnSpPr>
        <p:spPr>
          <a:xfrm>
            <a:off x="6450" y="1428750"/>
            <a:ext cx="2397300" cy="0"/>
          </a:xfrm>
          <a:prstGeom prst="straightConnector1">
            <a:avLst/>
          </a:prstGeom>
          <a:noFill/>
          <a:ln w="9525" cap="flat" cmpd="sng">
            <a:solidFill>
              <a:srgbClr val="CCCCCC"/>
            </a:solidFill>
            <a:prstDash val="solid"/>
            <a:round/>
            <a:headEnd type="none" w="med" len="med"/>
            <a:tailEnd type="none" w="med" len="med"/>
          </a:ln>
        </p:spPr>
      </p:cxnSp>
      <p:sp>
        <p:nvSpPr>
          <p:cNvPr id="103" name="Google Shape;103;p14"/>
          <p:cNvSpPr txBox="1">
            <a:spLocks noGrp="1"/>
          </p:cNvSpPr>
          <p:nvPr>
            <p:ph type="ctrTitle" idx="4294967295"/>
          </p:nvPr>
        </p:nvSpPr>
        <p:spPr>
          <a:xfrm>
            <a:off x="2447975" y="848848"/>
            <a:ext cx="4908000" cy="1159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4000" dirty="0"/>
              <a:t>How to</a:t>
            </a:r>
            <a:endParaRPr sz="4000" dirty="0"/>
          </a:p>
        </p:txBody>
      </p:sp>
      <p:cxnSp>
        <p:nvCxnSpPr>
          <p:cNvPr id="104" name="Google Shape;104;p14"/>
          <p:cNvCxnSpPr/>
          <p:nvPr/>
        </p:nvCxnSpPr>
        <p:spPr>
          <a:xfrm>
            <a:off x="4738400" y="1428750"/>
            <a:ext cx="4405500" cy="0"/>
          </a:xfrm>
          <a:prstGeom prst="straightConnector1">
            <a:avLst/>
          </a:prstGeom>
          <a:noFill/>
          <a:ln w="9525" cap="flat" cmpd="sng">
            <a:solidFill>
              <a:srgbClr val="CCCCCC"/>
            </a:solidFill>
            <a:prstDash val="solid"/>
            <a:round/>
            <a:headEnd type="none" w="med" len="med"/>
            <a:tailEnd type="none" w="med" len="med"/>
          </a:ln>
        </p:spPr>
      </p:cxnSp>
      <p:sp>
        <p:nvSpPr>
          <p:cNvPr id="3" name="TextBox 2">
            <a:extLst>
              <a:ext uri="{FF2B5EF4-FFF2-40B4-BE49-F238E27FC236}">
                <a16:creationId xmlns:a16="http://schemas.microsoft.com/office/drawing/2014/main" id="{680F911B-4883-467C-AE05-5397D5DD4782}"/>
              </a:ext>
            </a:extLst>
          </p:cNvPr>
          <p:cNvSpPr txBox="1"/>
          <p:nvPr/>
        </p:nvSpPr>
        <p:spPr>
          <a:xfrm>
            <a:off x="1788025" y="2008648"/>
            <a:ext cx="6679467" cy="1384995"/>
          </a:xfrm>
          <a:prstGeom prst="rect">
            <a:avLst/>
          </a:prstGeom>
          <a:noFill/>
        </p:spPr>
        <p:txBody>
          <a:bodyPr wrap="square" rtlCol="0">
            <a:spAutoFit/>
          </a:bodyPr>
          <a:lstStyle/>
          <a:p>
            <a:pPr marL="457200" indent="-457200">
              <a:buFont typeface="Arial" panose="020B0604020202020204" pitchFamily="34" charset="0"/>
              <a:buChar char="•"/>
            </a:pPr>
            <a:r>
              <a:rPr lang="en-US" sz="2800" dirty="0">
                <a:latin typeface="Quattrocento Sans" panose="020B0604020202020204" charset="0"/>
              </a:rPr>
              <a:t>Set a time limit</a:t>
            </a:r>
          </a:p>
          <a:p>
            <a:pPr marL="457200" indent="-457200">
              <a:buFont typeface="Arial" panose="020B0604020202020204" pitchFamily="34" charset="0"/>
              <a:buChar char="•"/>
            </a:pPr>
            <a:r>
              <a:rPr lang="en-US" sz="2800" dirty="0">
                <a:latin typeface="Quattrocento Sans" panose="020B0604020202020204" charset="0"/>
              </a:rPr>
              <a:t>Set an idea goal </a:t>
            </a:r>
          </a:p>
          <a:p>
            <a:pPr marL="457200" indent="-457200">
              <a:buFont typeface="Arial" panose="020B0604020202020204" pitchFamily="34" charset="0"/>
              <a:buChar char="•"/>
            </a:pPr>
            <a:r>
              <a:rPr lang="en-US" sz="2800" dirty="0">
                <a:latin typeface="Quattrocento Sans" panose="020B0604020202020204" charset="0"/>
              </a:rPr>
              <a:t>Write down all ideas—no criticism</a:t>
            </a:r>
          </a:p>
        </p:txBody>
      </p:sp>
      <p:pic>
        <p:nvPicPr>
          <p:cNvPr id="2050" name="Picture 2" descr="Related image">
            <a:extLst>
              <a:ext uri="{FF2B5EF4-FFF2-40B4-BE49-F238E27FC236}">
                <a16:creationId xmlns:a16="http://schemas.microsoft.com/office/drawing/2014/main" id="{5892A6AF-7984-477C-84B6-3A2C659655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223" y="186108"/>
            <a:ext cx="1822540" cy="1822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7541069"/>
      </p:ext>
    </p:extLst>
  </p:cSld>
  <p:clrMapOvr>
    <a:masterClrMapping/>
  </p:clrMapOvr>
</p:sld>
</file>

<file path=ppt/theme/theme1.xml><?xml version="1.0" encoding="utf-8"?>
<a:theme xmlns:a="http://schemas.openxmlformats.org/drawingml/2006/main" name="Viola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2547</TotalTime>
  <Words>768</Words>
  <Application>Microsoft Office PowerPoint</Application>
  <PresentationFormat>On-screen Show (16:9)</PresentationFormat>
  <Paragraphs>63</Paragraphs>
  <Slides>12</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Lora</vt:lpstr>
      <vt:lpstr>Arial</vt:lpstr>
      <vt:lpstr>Quattrocento Sans</vt:lpstr>
      <vt:lpstr>Viola template</vt:lpstr>
      <vt:lpstr>PowerPoint Presentation</vt:lpstr>
      <vt:lpstr>PowerPoint Presentation</vt:lpstr>
      <vt:lpstr>PowerPoint Presentation</vt:lpstr>
      <vt:lpstr>Group  Brainstorming</vt:lpstr>
      <vt:lpstr>The Opportunity</vt:lpstr>
      <vt:lpstr>Brainstorming Guidelines</vt:lpstr>
      <vt:lpstr>Then. . .</vt:lpstr>
      <vt:lpstr>Yes, and. . .</vt:lpstr>
      <vt:lpstr>How to</vt:lpstr>
      <vt:lpstr>Begin Evaluating</vt:lpstr>
      <vt:lpstr>What’s the  Criteria?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Brainstorming to Solve Problems</dc:title>
  <dc:creator>aboyack</dc:creator>
  <cp:lastModifiedBy>Susan Furner</cp:lastModifiedBy>
  <cp:revision>59</cp:revision>
  <cp:lastPrinted>2019-06-26T16:30:25Z</cp:lastPrinted>
  <dcterms:modified xsi:type="dcterms:W3CDTF">2019-07-01T16:04:42Z</dcterms:modified>
</cp:coreProperties>
</file>